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72" r:id="rId4"/>
  </p:sldMasterIdLst>
  <p:notesMasterIdLst>
    <p:notesMasterId r:id="rId33"/>
  </p:notesMasterIdLst>
  <p:handoutMasterIdLst>
    <p:handoutMasterId r:id="rId34"/>
  </p:handoutMasterIdLst>
  <p:sldIdLst>
    <p:sldId id="273" r:id="rId5"/>
    <p:sldId id="274" r:id="rId6"/>
    <p:sldId id="275" r:id="rId7"/>
    <p:sldId id="257" r:id="rId8"/>
    <p:sldId id="284" r:id="rId9"/>
    <p:sldId id="266" r:id="rId10"/>
    <p:sldId id="267" r:id="rId11"/>
    <p:sldId id="289" r:id="rId12"/>
    <p:sldId id="269" r:id="rId13"/>
    <p:sldId id="292" r:id="rId14"/>
    <p:sldId id="278" r:id="rId15"/>
    <p:sldId id="279" r:id="rId16"/>
    <p:sldId id="298" r:id="rId17"/>
    <p:sldId id="299" r:id="rId18"/>
    <p:sldId id="300" r:id="rId19"/>
    <p:sldId id="301" r:id="rId20"/>
    <p:sldId id="295" r:id="rId21"/>
    <p:sldId id="296" r:id="rId22"/>
    <p:sldId id="297" r:id="rId23"/>
    <p:sldId id="291" r:id="rId24"/>
    <p:sldId id="293" r:id="rId25"/>
    <p:sldId id="294" r:id="rId26"/>
    <p:sldId id="287" r:id="rId27"/>
    <p:sldId id="288" r:id="rId28"/>
    <p:sldId id="290" r:id="rId29"/>
    <p:sldId id="286" r:id="rId30"/>
    <p:sldId id="285" r:id="rId31"/>
    <p:sldId id="262"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DEA6890-4498-4E1C-B054-4A6FBCBBC932}">
          <p14:sldIdLst>
            <p14:sldId id="273"/>
            <p14:sldId id="274"/>
            <p14:sldId id="275"/>
          </p14:sldIdLst>
        </p14:section>
        <p14:section name="MAPF" id="{E75E278A-FF0E-49A4-B170-79828D63BBAD}">
          <p14:sldIdLst>
            <p14:sldId id="257"/>
            <p14:sldId id="284"/>
            <p14:sldId id="266"/>
            <p14:sldId id="267"/>
            <p14:sldId id="289"/>
            <p14:sldId id="269"/>
            <p14:sldId id="292"/>
            <p14:sldId id="278"/>
            <p14:sldId id="279"/>
          </p14:sldIdLst>
        </p14:section>
        <p14:section name="Our Idea" id="{A70E5F4E-707E-4AEF-88F9-DF3043ED2754}">
          <p14:sldIdLst>
            <p14:sldId id="298"/>
            <p14:sldId id="299"/>
            <p14:sldId id="300"/>
            <p14:sldId id="301"/>
            <p14:sldId id="295"/>
            <p14:sldId id="296"/>
            <p14:sldId id="297"/>
            <p14:sldId id="291"/>
            <p14:sldId id="293"/>
            <p14:sldId id="294"/>
            <p14:sldId id="287"/>
            <p14:sldId id="288"/>
            <p14:sldId id="290"/>
            <p14:sldId id="286"/>
            <p14:sldId id="285"/>
          </p14:sldIdLst>
        </p14:section>
        <p14:section name="Q&amp;A" id="{64748182-0EFF-41DA-BC4C-0EF4988BBE0D}">
          <p14:sldIdLst>
            <p14:sldId id="26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00000-0000-0000-0000-000000000000}" v="5775" dt="2021-05-02T23:06:20.555"/>
    <p1510:client id="{10DC30F6-338B-483C-940F-145214CDE2B7}" v="5261" dt="2021-05-02T23:16:42.584"/>
    <p1510:client id="{2618C49F-E0E2-0000-A07E-3677A4DEFE99}" v="36" dt="2021-05-02T23:11:37.839"/>
    <p1510:client id="{A19984CE-D6BF-14C8-F99E-716DFA1603F2}" v="99" dt="2021-05-02T22:30:50.0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commentAuthors" Target="commentAuthors.xml"/><Relationship Id="rId8" Type="http://schemas.openxmlformats.org/officeDocument/2006/relationships/slide" Target="slides/slide4.xml"/><Relationship Id="rId3" Type="http://schemas.openxmlformats.org/officeDocument/2006/relationships/customXml" Target="../customXml/item3.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ata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F20A864C-F0B5-4DA4-B52C-F4094BF8D79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8492239-1CD4-4AE6-AB7E-EAC258B7ADB5}">
      <dgm:prSet/>
      <dgm:spPr/>
      <dgm:t>
        <a:bodyPr/>
        <a:lstStyle/>
        <a:p>
          <a:r>
            <a:rPr lang="en-US"/>
            <a:t>Makespan: The number steps (or 'turns</a:t>
          </a:r>
          <a:r>
            <a:rPr lang="en-US">
              <a:latin typeface="Trebuchet MS" panose="020B0603020202020204"/>
            </a:rPr>
            <a:t>'),</a:t>
          </a:r>
          <a:r>
            <a:rPr lang="en-US"/>
            <a:t> required for all agents to reach their target. </a:t>
          </a:r>
        </a:p>
      </dgm:t>
    </dgm:pt>
    <dgm:pt modelId="{70BA1DA9-E57A-4179-8C07-B634D28D28E4}" type="parTrans" cxnId="{B2AFD93D-3C1A-406D-B94B-916DAA253EBE}">
      <dgm:prSet/>
      <dgm:spPr/>
      <dgm:t>
        <a:bodyPr/>
        <a:lstStyle/>
        <a:p>
          <a:endParaRPr lang="en-US"/>
        </a:p>
      </dgm:t>
    </dgm:pt>
    <dgm:pt modelId="{EAA1F564-F835-47A6-AC45-DD3E680FF698}" type="sibTrans" cxnId="{B2AFD93D-3C1A-406D-B94B-916DAA253EBE}">
      <dgm:prSet/>
      <dgm:spPr/>
      <dgm:t>
        <a:bodyPr/>
        <a:lstStyle/>
        <a:p>
          <a:endParaRPr lang="en-US"/>
        </a:p>
      </dgm:t>
    </dgm:pt>
    <dgm:pt modelId="{289A5696-21DF-4DC5-8C49-A261190BB56A}">
      <dgm:prSet/>
      <dgm:spPr/>
      <dgm:t>
        <a:bodyPr/>
        <a:lstStyle/>
        <a:p>
          <a:r>
            <a:rPr lang="en-US"/>
            <a:t>Sum of costs: The summation of each agent's makespan. Also known as 'flowtime'.</a:t>
          </a:r>
        </a:p>
      </dgm:t>
    </dgm:pt>
    <dgm:pt modelId="{8411E6B6-3A12-49C5-B48D-B7FEEBF5EE99}" type="parTrans" cxnId="{236197C3-2333-41D7-8036-4DABA63BE3CC}">
      <dgm:prSet/>
      <dgm:spPr/>
      <dgm:t>
        <a:bodyPr/>
        <a:lstStyle/>
        <a:p>
          <a:endParaRPr lang="en-US"/>
        </a:p>
      </dgm:t>
    </dgm:pt>
    <dgm:pt modelId="{27037C4D-1ABB-4F56-AD67-8AD04C7B1758}" type="sibTrans" cxnId="{236197C3-2333-41D7-8036-4DABA63BE3CC}">
      <dgm:prSet/>
      <dgm:spPr/>
      <dgm:t>
        <a:bodyPr/>
        <a:lstStyle/>
        <a:p>
          <a:endParaRPr lang="en-US"/>
        </a:p>
      </dgm:t>
    </dgm:pt>
    <dgm:pt modelId="{875F91E1-7FAA-4335-A4BC-AA6318541FDD}" type="pres">
      <dgm:prSet presAssocID="{F20A864C-F0B5-4DA4-B52C-F4094BF8D79A}" presName="root" presStyleCnt="0">
        <dgm:presLayoutVars>
          <dgm:dir/>
          <dgm:resizeHandles val="exact"/>
        </dgm:presLayoutVars>
      </dgm:prSet>
      <dgm:spPr/>
    </dgm:pt>
    <dgm:pt modelId="{BEBF9CB6-C967-4731-8D32-339A95EAB7CE}" type="pres">
      <dgm:prSet presAssocID="{28492239-1CD4-4AE6-AB7E-EAC258B7ADB5}" presName="compNode" presStyleCnt="0"/>
      <dgm:spPr/>
    </dgm:pt>
    <dgm:pt modelId="{D9C8C416-F4F6-445E-80AA-34ED86C4F0F2}" type="pres">
      <dgm:prSet presAssocID="{28492239-1CD4-4AE6-AB7E-EAC258B7ADB5}" presName="bgRect" presStyleLbl="bgShp" presStyleIdx="0" presStyleCnt="2"/>
      <dgm:spPr/>
    </dgm:pt>
    <dgm:pt modelId="{74A31FC8-6D2C-49B8-A7BF-C96D731F6F57}" type="pres">
      <dgm:prSet presAssocID="{28492239-1CD4-4AE6-AB7E-EAC258B7ADB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Optical disc"/>
        </a:ext>
      </dgm:extLst>
    </dgm:pt>
    <dgm:pt modelId="{D95DC8E4-699F-417F-B684-6F1A79E6594A}" type="pres">
      <dgm:prSet presAssocID="{28492239-1CD4-4AE6-AB7E-EAC258B7ADB5}" presName="spaceRect" presStyleCnt="0"/>
      <dgm:spPr/>
    </dgm:pt>
    <dgm:pt modelId="{FC95AB88-7627-48C3-BEA4-6B43A2CA452A}" type="pres">
      <dgm:prSet presAssocID="{28492239-1CD4-4AE6-AB7E-EAC258B7ADB5}" presName="parTx" presStyleLbl="revTx" presStyleIdx="0" presStyleCnt="2">
        <dgm:presLayoutVars>
          <dgm:chMax val="0"/>
          <dgm:chPref val="0"/>
        </dgm:presLayoutVars>
      </dgm:prSet>
      <dgm:spPr/>
    </dgm:pt>
    <dgm:pt modelId="{F883DB91-22D3-4854-A425-37F3D2F096C2}" type="pres">
      <dgm:prSet presAssocID="{EAA1F564-F835-47A6-AC45-DD3E680FF698}" presName="sibTrans" presStyleCnt="0"/>
      <dgm:spPr/>
    </dgm:pt>
    <dgm:pt modelId="{4688FDCF-BAD8-4C77-BFF1-E4554171CC9B}" type="pres">
      <dgm:prSet presAssocID="{289A5696-21DF-4DC5-8C49-A261190BB56A}" presName="compNode" presStyleCnt="0"/>
      <dgm:spPr/>
    </dgm:pt>
    <dgm:pt modelId="{80772E33-715A-4B10-8EEC-7D9957A01472}" type="pres">
      <dgm:prSet presAssocID="{289A5696-21DF-4DC5-8C49-A261190BB56A}" presName="bgRect" presStyleLbl="bgShp" presStyleIdx="1" presStyleCnt="2"/>
      <dgm:spPr/>
    </dgm:pt>
    <dgm:pt modelId="{3F967BAC-BCA6-461E-9AE5-B486E97C12E9}" type="pres">
      <dgm:prSet presAssocID="{289A5696-21DF-4DC5-8C49-A261190BB56A}"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dd"/>
        </a:ext>
      </dgm:extLst>
    </dgm:pt>
    <dgm:pt modelId="{1971B01B-3437-47E7-90A1-21FFF643C007}" type="pres">
      <dgm:prSet presAssocID="{289A5696-21DF-4DC5-8C49-A261190BB56A}" presName="spaceRect" presStyleCnt="0"/>
      <dgm:spPr/>
    </dgm:pt>
    <dgm:pt modelId="{1837E7AF-CE65-4CDD-8DC9-18F8CA1D5171}" type="pres">
      <dgm:prSet presAssocID="{289A5696-21DF-4DC5-8C49-A261190BB56A}" presName="parTx" presStyleLbl="revTx" presStyleIdx="1" presStyleCnt="2">
        <dgm:presLayoutVars>
          <dgm:chMax val="0"/>
          <dgm:chPref val="0"/>
        </dgm:presLayoutVars>
      </dgm:prSet>
      <dgm:spPr/>
    </dgm:pt>
  </dgm:ptLst>
  <dgm:cxnLst>
    <dgm:cxn modelId="{27371616-AFF5-4E84-8277-45A1FCF80C5B}" type="presOf" srcId="{F20A864C-F0B5-4DA4-B52C-F4094BF8D79A}" destId="{875F91E1-7FAA-4335-A4BC-AA6318541FDD}" srcOrd="0" destOrd="0" presId="urn:microsoft.com/office/officeart/2018/2/layout/IconVerticalSolidList"/>
    <dgm:cxn modelId="{B2AFD93D-3C1A-406D-B94B-916DAA253EBE}" srcId="{F20A864C-F0B5-4DA4-B52C-F4094BF8D79A}" destId="{28492239-1CD4-4AE6-AB7E-EAC258B7ADB5}" srcOrd="0" destOrd="0" parTransId="{70BA1DA9-E57A-4179-8C07-B634D28D28E4}" sibTransId="{EAA1F564-F835-47A6-AC45-DD3E680FF698}"/>
    <dgm:cxn modelId="{94844A5E-D442-4F73-B1F5-5F2862E70847}" type="presOf" srcId="{28492239-1CD4-4AE6-AB7E-EAC258B7ADB5}" destId="{FC95AB88-7627-48C3-BEA4-6B43A2CA452A}" srcOrd="0" destOrd="0" presId="urn:microsoft.com/office/officeart/2018/2/layout/IconVerticalSolidList"/>
    <dgm:cxn modelId="{6F6587BA-CC34-4E67-B5CD-4500454E1C73}" type="presOf" srcId="{289A5696-21DF-4DC5-8C49-A261190BB56A}" destId="{1837E7AF-CE65-4CDD-8DC9-18F8CA1D5171}" srcOrd="0" destOrd="0" presId="urn:microsoft.com/office/officeart/2018/2/layout/IconVerticalSolidList"/>
    <dgm:cxn modelId="{236197C3-2333-41D7-8036-4DABA63BE3CC}" srcId="{F20A864C-F0B5-4DA4-B52C-F4094BF8D79A}" destId="{289A5696-21DF-4DC5-8C49-A261190BB56A}" srcOrd="1" destOrd="0" parTransId="{8411E6B6-3A12-49C5-B48D-B7FEEBF5EE99}" sibTransId="{27037C4D-1ABB-4F56-AD67-8AD04C7B1758}"/>
    <dgm:cxn modelId="{7C9E9885-16F4-4EA3-BEF2-C48AB0690D6A}" type="presParOf" srcId="{875F91E1-7FAA-4335-A4BC-AA6318541FDD}" destId="{BEBF9CB6-C967-4731-8D32-339A95EAB7CE}" srcOrd="0" destOrd="0" presId="urn:microsoft.com/office/officeart/2018/2/layout/IconVerticalSolidList"/>
    <dgm:cxn modelId="{C522844B-58EC-4CC5-B941-2B92A2D424ED}" type="presParOf" srcId="{BEBF9CB6-C967-4731-8D32-339A95EAB7CE}" destId="{D9C8C416-F4F6-445E-80AA-34ED86C4F0F2}" srcOrd="0" destOrd="0" presId="urn:microsoft.com/office/officeart/2018/2/layout/IconVerticalSolidList"/>
    <dgm:cxn modelId="{1DC3F531-C359-4E15-B384-DC1384FDF92E}" type="presParOf" srcId="{BEBF9CB6-C967-4731-8D32-339A95EAB7CE}" destId="{74A31FC8-6D2C-49B8-A7BF-C96D731F6F57}" srcOrd="1" destOrd="0" presId="urn:microsoft.com/office/officeart/2018/2/layout/IconVerticalSolidList"/>
    <dgm:cxn modelId="{B633A9FB-6C92-434C-9BD7-4054D7AB89F5}" type="presParOf" srcId="{BEBF9CB6-C967-4731-8D32-339A95EAB7CE}" destId="{D95DC8E4-699F-417F-B684-6F1A79E6594A}" srcOrd="2" destOrd="0" presId="urn:microsoft.com/office/officeart/2018/2/layout/IconVerticalSolidList"/>
    <dgm:cxn modelId="{E2DC5F84-0C68-48C3-AE95-359C84403184}" type="presParOf" srcId="{BEBF9CB6-C967-4731-8D32-339A95EAB7CE}" destId="{FC95AB88-7627-48C3-BEA4-6B43A2CA452A}" srcOrd="3" destOrd="0" presId="urn:microsoft.com/office/officeart/2018/2/layout/IconVerticalSolidList"/>
    <dgm:cxn modelId="{A92A3211-265E-4C3D-96AC-E99378D9CF27}" type="presParOf" srcId="{875F91E1-7FAA-4335-A4BC-AA6318541FDD}" destId="{F883DB91-22D3-4854-A425-37F3D2F096C2}" srcOrd="1" destOrd="0" presId="urn:microsoft.com/office/officeart/2018/2/layout/IconVerticalSolidList"/>
    <dgm:cxn modelId="{68110FB5-C27B-45FC-8278-9D00EC180137}" type="presParOf" srcId="{875F91E1-7FAA-4335-A4BC-AA6318541FDD}" destId="{4688FDCF-BAD8-4C77-BFF1-E4554171CC9B}" srcOrd="2" destOrd="0" presId="urn:microsoft.com/office/officeart/2018/2/layout/IconVerticalSolidList"/>
    <dgm:cxn modelId="{6F235999-6D91-47D7-92FB-E61831CCADFE}" type="presParOf" srcId="{4688FDCF-BAD8-4C77-BFF1-E4554171CC9B}" destId="{80772E33-715A-4B10-8EEC-7D9957A01472}" srcOrd="0" destOrd="0" presId="urn:microsoft.com/office/officeart/2018/2/layout/IconVerticalSolidList"/>
    <dgm:cxn modelId="{1A4988EE-5D73-4E4A-B4E8-B2B91D8D1A0A}" type="presParOf" srcId="{4688FDCF-BAD8-4C77-BFF1-E4554171CC9B}" destId="{3F967BAC-BCA6-461E-9AE5-B486E97C12E9}" srcOrd="1" destOrd="0" presId="urn:microsoft.com/office/officeart/2018/2/layout/IconVerticalSolidList"/>
    <dgm:cxn modelId="{EA32D161-EA82-45D9-A44D-94C0DAB7E011}" type="presParOf" srcId="{4688FDCF-BAD8-4C77-BFF1-E4554171CC9B}" destId="{1971B01B-3437-47E7-90A1-21FFF643C007}" srcOrd="2" destOrd="0" presId="urn:microsoft.com/office/officeart/2018/2/layout/IconVerticalSolidList"/>
    <dgm:cxn modelId="{9B290302-CD65-4E08-9CF0-8B113E24DC71}" type="presParOf" srcId="{4688FDCF-BAD8-4C77-BFF1-E4554171CC9B}" destId="{1837E7AF-CE65-4CDD-8DC9-18F8CA1D517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1B32B7-B148-466E-BAD7-1E5FDDB762B3}" type="doc">
      <dgm:prSet loTypeId="urn:microsoft.com/office/officeart/2005/8/layout/process4" loCatId="process" qsTypeId="urn:microsoft.com/office/officeart/2005/8/quickstyle/simple4" qsCatId="simple" csTypeId="urn:microsoft.com/office/officeart/2005/8/colors/colorful2" csCatId="colorful"/>
      <dgm:spPr/>
      <dgm:t>
        <a:bodyPr/>
        <a:lstStyle/>
        <a:p>
          <a:endParaRPr lang="en-US"/>
        </a:p>
      </dgm:t>
    </dgm:pt>
    <dgm:pt modelId="{A239C472-888B-4A5B-A4A4-5311C19744B9}">
      <dgm:prSet/>
      <dgm:spPr/>
      <dgm:t>
        <a:bodyPr/>
        <a:lstStyle/>
        <a:p>
          <a:r>
            <a:rPr lang="en-US"/>
            <a:t>A very basic idea is to not repeat the last move</a:t>
          </a:r>
        </a:p>
      </dgm:t>
    </dgm:pt>
    <dgm:pt modelId="{8A162DB7-2131-4C8E-ABAB-70B8922FD159}" type="parTrans" cxnId="{5D3C50E9-2505-4761-AC07-A6434B480D82}">
      <dgm:prSet/>
      <dgm:spPr/>
      <dgm:t>
        <a:bodyPr/>
        <a:lstStyle/>
        <a:p>
          <a:endParaRPr lang="en-US"/>
        </a:p>
      </dgm:t>
    </dgm:pt>
    <dgm:pt modelId="{216A6CE2-023A-49A0-9730-8961D6F18042}" type="sibTrans" cxnId="{5D3C50E9-2505-4761-AC07-A6434B480D82}">
      <dgm:prSet/>
      <dgm:spPr/>
      <dgm:t>
        <a:bodyPr/>
        <a:lstStyle/>
        <a:p>
          <a:endParaRPr lang="en-US"/>
        </a:p>
      </dgm:t>
    </dgm:pt>
    <dgm:pt modelId="{2D7C41AB-4EB7-493D-A67F-4C6A0F937B93}">
      <dgm:prSet/>
      <dgm:spPr/>
      <dgm:t>
        <a:bodyPr/>
        <a:lstStyle/>
        <a:p>
          <a:r>
            <a:rPr lang="en-US"/>
            <a:t>For example, if we moved Piece X last move, if we move Piece X again, it will result in a repeated board state.</a:t>
          </a:r>
        </a:p>
      </dgm:t>
    </dgm:pt>
    <dgm:pt modelId="{CAEBD7F0-8A3B-4464-B40F-5B03FFC68419}" type="parTrans" cxnId="{F628A699-75F3-40DC-B542-5B00CD70CCEE}">
      <dgm:prSet/>
      <dgm:spPr/>
      <dgm:t>
        <a:bodyPr/>
        <a:lstStyle/>
        <a:p>
          <a:endParaRPr lang="en-US"/>
        </a:p>
      </dgm:t>
    </dgm:pt>
    <dgm:pt modelId="{739A5AAC-4F7A-4EA3-90AA-C7922526B2D7}" type="sibTrans" cxnId="{F628A699-75F3-40DC-B542-5B00CD70CCEE}">
      <dgm:prSet/>
      <dgm:spPr/>
      <dgm:t>
        <a:bodyPr/>
        <a:lstStyle/>
        <a:p>
          <a:endParaRPr lang="en-US"/>
        </a:p>
      </dgm:t>
    </dgm:pt>
    <dgm:pt modelId="{AFD2C243-39F0-4C09-B025-167603A293F5}">
      <dgm:prSet/>
      <dgm:spPr/>
      <dgm:t>
        <a:bodyPr/>
        <a:lstStyle/>
        <a:p>
          <a:r>
            <a:rPr lang="en-US"/>
            <a:t>To combat this, we can store the last move of a board and prevent that as a move.</a:t>
          </a:r>
        </a:p>
      </dgm:t>
    </dgm:pt>
    <dgm:pt modelId="{DDA4DCCD-18D6-4498-8063-6FB4EE77657B}" type="parTrans" cxnId="{4D2FD200-51D7-4B71-91EE-624632BCF409}">
      <dgm:prSet/>
      <dgm:spPr/>
      <dgm:t>
        <a:bodyPr/>
        <a:lstStyle/>
        <a:p>
          <a:endParaRPr lang="en-US"/>
        </a:p>
      </dgm:t>
    </dgm:pt>
    <dgm:pt modelId="{D6423307-F7A4-4BF1-973A-C540C482F314}" type="sibTrans" cxnId="{4D2FD200-51D7-4B71-91EE-624632BCF409}">
      <dgm:prSet/>
      <dgm:spPr/>
      <dgm:t>
        <a:bodyPr/>
        <a:lstStyle/>
        <a:p>
          <a:endParaRPr lang="en-US"/>
        </a:p>
      </dgm:t>
    </dgm:pt>
    <dgm:pt modelId="{5636A01D-4B3F-43D6-B27B-2FCC9C6F7579}">
      <dgm:prSet/>
      <dgm:spPr/>
      <dgm:t>
        <a:bodyPr/>
        <a:lstStyle/>
        <a:p>
          <a:r>
            <a:rPr lang="en-US"/>
            <a:t>This lowers our possible number of moves of 2 – 4 down to 1 - 3 </a:t>
          </a:r>
        </a:p>
      </dgm:t>
    </dgm:pt>
    <dgm:pt modelId="{A696D937-F44E-448D-B32A-C893EFF9EDD2}" type="parTrans" cxnId="{9D842080-91D3-4312-B3C0-CD61C5A59F8A}">
      <dgm:prSet/>
      <dgm:spPr/>
      <dgm:t>
        <a:bodyPr/>
        <a:lstStyle/>
        <a:p>
          <a:endParaRPr lang="en-US"/>
        </a:p>
      </dgm:t>
    </dgm:pt>
    <dgm:pt modelId="{11D817FA-7E79-4107-8E2A-39B4E56A3970}" type="sibTrans" cxnId="{9D842080-91D3-4312-B3C0-CD61C5A59F8A}">
      <dgm:prSet/>
      <dgm:spPr/>
      <dgm:t>
        <a:bodyPr/>
        <a:lstStyle/>
        <a:p>
          <a:endParaRPr lang="en-US"/>
        </a:p>
      </dgm:t>
    </dgm:pt>
    <dgm:pt modelId="{28D87BA2-0DED-4CE7-8228-193776F5D022}" type="pres">
      <dgm:prSet presAssocID="{111B32B7-B148-466E-BAD7-1E5FDDB762B3}" presName="Name0" presStyleCnt="0">
        <dgm:presLayoutVars>
          <dgm:dir/>
          <dgm:animLvl val="lvl"/>
          <dgm:resizeHandles val="exact"/>
        </dgm:presLayoutVars>
      </dgm:prSet>
      <dgm:spPr/>
    </dgm:pt>
    <dgm:pt modelId="{84E0E3DA-99A5-4F7C-8774-8CED2EDF2EF8}" type="pres">
      <dgm:prSet presAssocID="{5636A01D-4B3F-43D6-B27B-2FCC9C6F7579}" presName="boxAndChildren" presStyleCnt="0"/>
      <dgm:spPr/>
    </dgm:pt>
    <dgm:pt modelId="{0512EF6C-D06E-45F8-BFA6-6E67CE9D025F}" type="pres">
      <dgm:prSet presAssocID="{5636A01D-4B3F-43D6-B27B-2FCC9C6F7579}" presName="parentTextBox" presStyleLbl="node1" presStyleIdx="0" presStyleCnt="3"/>
      <dgm:spPr/>
    </dgm:pt>
    <dgm:pt modelId="{1585E14C-4ADA-4221-B396-36E2712E7BB7}" type="pres">
      <dgm:prSet presAssocID="{D6423307-F7A4-4BF1-973A-C540C482F314}" presName="sp" presStyleCnt="0"/>
      <dgm:spPr/>
    </dgm:pt>
    <dgm:pt modelId="{18AD3450-1301-45DD-B22A-7D1DFBBEE337}" type="pres">
      <dgm:prSet presAssocID="{AFD2C243-39F0-4C09-B025-167603A293F5}" presName="arrowAndChildren" presStyleCnt="0"/>
      <dgm:spPr/>
    </dgm:pt>
    <dgm:pt modelId="{F63DCADD-CB39-45AF-94DB-7018DDC0F8CA}" type="pres">
      <dgm:prSet presAssocID="{AFD2C243-39F0-4C09-B025-167603A293F5}" presName="parentTextArrow" presStyleLbl="node1" presStyleIdx="1" presStyleCnt="3"/>
      <dgm:spPr/>
    </dgm:pt>
    <dgm:pt modelId="{3409BC2D-C6A2-4CB2-B48A-3737FFCDC502}" type="pres">
      <dgm:prSet presAssocID="{216A6CE2-023A-49A0-9730-8961D6F18042}" presName="sp" presStyleCnt="0"/>
      <dgm:spPr/>
    </dgm:pt>
    <dgm:pt modelId="{82F4936E-C2F8-41C4-9550-B48B50821599}" type="pres">
      <dgm:prSet presAssocID="{A239C472-888B-4A5B-A4A4-5311C19744B9}" presName="arrowAndChildren" presStyleCnt="0"/>
      <dgm:spPr/>
    </dgm:pt>
    <dgm:pt modelId="{94EB958F-928A-49DC-B913-5E36E318FC72}" type="pres">
      <dgm:prSet presAssocID="{A239C472-888B-4A5B-A4A4-5311C19744B9}" presName="parentTextArrow" presStyleLbl="node1" presStyleIdx="1" presStyleCnt="3"/>
      <dgm:spPr/>
    </dgm:pt>
    <dgm:pt modelId="{8C02DBAF-1773-4A46-90A4-934FF664168A}" type="pres">
      <dgm:prSet presAssocID="{A239C472-888B-4A5B-A4A4-5311C19744B9}" presName="arrow" presStyleLbl="node1" presStyleIdx="2" presStyleCnt="3"/>
      <dgm:spPr/>
    </dgm:pt>
    <dgm:pt modelId="{1B9BAC7F-DAAD-4535-89D7-83F7D0C9AC85}" type="pres">
      <dgm:prSet presAssocID="{A239C472-888B-4A5B-A4A4-5311C19744B9}" presName="descendantArrow" presStyleCnt="0"/>
      <dgm:spPr/>
    </dgm:pt>
    <dgm:pt modelId="{6FCA6268-D076-449C-9D96-1A89F1568D71}" type="pres">
      <dgm:prSet presAssocID="{2D7C41AB-4EB7-493D-A67F-4C6A0F937B93}" presName="childTextArrow" presStyleLbl="fgAccFollowNode1" presStyleIdx="0" presStyleCnt="1">
        <dgm:presLayoutVars>
          <dgm:bulletEnabled val="1"/>
        </dgm:presLayoutVars>
      </dgm:prSet>
      <dgm:spPr/>
    </dgm:pt>
  </dgm:ptLst>
  <dgm:cxnLst>
    <dgm:cxn modelId="{4D2FD200-51D7-4B71-91EE-624632BCF409}" srcId="{111B32B7-B148-466E-BAD7-1E5FDDB762B3}" destId="{AFD2C243-39F0-4C09-B025-167603A293F5}" srcOrd="1" destOrd="0" parTransId="{DDA4DCCD-18D6-4498-8063-6FB4EE77657B}" sibTransId="{D6423307-F7A4-4BF1-973A-C540C482F314}"/>
    <dgm:cxn modelId="{CEB25D01-9F71-44DC-89B3-03E96F79FA0A}" type="presOf" srcId="{AFD2C243-39F0-4C09-B025-167603A293F5}" destId="{F63DCADD-CB39-45AF-94DB-7018DDC0F8CA}" srcOrd="0" destOrd="0" presId="urn:microsoft.com/office/officeart/2005/8/layout/process4"/>
    <dgm:cxn modelId="{D212F808-F7A3-49D3-B00B-F2228669B82B}" type="presOf" srcId="{A239C472-888B-4A5B-A4A4-5311C19744B9}" destId="{94EB958F-928A-49DC-B913-5E36E318FC72}" srcOrd="0" destOrd="0" presId="urn:microsoft.com/office/officeart/2005/8/layout/process4"/>
    <dgm:cxn modelId="{FD478879-3F05-4874-A371-654EDEFB53A0}" type="presOf" srcId="{5636A01D-4B3F-43D6-B27B-2FCC9C6F7579}" destId="{0512EF6C-D06E-45F8-BFA6-6E67CE9D025F}" srcOrd="0" destOrd="0" presId="urn:microsoft.com/office/officeart/2005/8/layout/process4"/>
    <dgm:cxn modelId="{9D842080-91D3-4312-B3C0-CD61C5A59F8A}" srcId="{111B32B7-B148-466E-BAD7-1E5FDDB762B3}" destId="{5636A01D-4B3F-43D6-B27B-2FCC9C6F7579}" srcOrd="2" destOrd="0" parTransId="{A696D937-F44E-448D-B32A-C893EFF9EDD2}" sibTransId="{11D817FA-7E79-4107-8E2A-39B4E56A3970}"/>
    <dgm:cxn modelId="{A547DE8A-4940-44AC-96DF-1C2C8E4EF09D}" type="presOf" srcId="{A239C472-888B-4A5B-A4A4-5311C19744B9}" destId="{8C02DBAF-1773-4A46-90A4-934FF664168A}" srcOrd="1" destOrd="0" presId="urn:microsoft.com/office/officeart/2005/8/layout/process4"/>
    <dgm:cxn modelId="{F628A699-75F3-40DC-B542-5B00CD70CCEE}" srcId="{A239C472-888B-4A5B-A4A4-5311C19744B9}" destId="{2D7C41AB-4EB7-493D-A67F-4C6A0F937B93}" srcOrd="0" destOrd="0" parTransId="{CAEBD7F0-8A3B-4464-B40F-5B03FFC68419}" sibTransId="{739A5AAC-4F7A-4EA3-90AA-C7922526B2D7}"/>
    <dgm:cxn modelId="{AD82FBD8-EC14-426E-A083-5BDB77171F83}" type="presOf" srcId="{2D7C41AB-4EB7-493D-A67F-4C6A0F937B93}" destId="{6FCA6268-D076-449C-9D96-1A89F1568D71}" srcOrd="0" destOrd="0" presId="urn:microsoft.com/office/officeart/2005/8/layout/process4"/>
    <dgm:cxn modelId="{5D3C50E9-2505-4761-AC07-A6434B480D82}" srcId="{111B32B7-B148-466E-BAD7-1E5FDDB762B3}" destId="{A239C472-888B-4A5B-A4A4-5311C19744B9}" srcOrd="0" destOrd="0" parTransId="{8A162DB7-2131-4C8E-ABAB-70B8922FD159}" sibTransId="{216A6CE2-023A-49A0-9730-8961D6F18042}"/>
    <dgm:cxn modelId="{AF8DA9FF-42C5-47D5-B0B5-84A04A3E8E68}" type="presOf" srcId="{111B32B7-B148-466E-BAD7-1E5FDDB762B3}" destId="{28D87BA2-0DED-4CE7-8228-193776F5D022}" srcOrd="0" destOrd="0" presId="urn:microsoft.com/office/officeart/2005/8/layout/process4"/>
    <dgm:cxn modelId="{253ADAAA-ACBB-4F01-AC05-B537FBD259EE}" type="presParOf" srcId="{28D87BA2-0DED-4CE7-8228-193776F5D022}" destId="{84E0E3DA-99A5-4F7C-8774-8CED2EDF2EF8}" srcOrd="0" destOrd="0" presId="urn:microsoft.com/office/officeart/2005/8/layout/process4"/>
    <dgm:cxn modelId="{D9ECDF7B-163A-48E6-A8B1-360137745B33}" type="presParOf" srcId="{84E0E3DA-99A5-4F7C-8774-8CED2EDF2EF8}" destId="{0512EF6C-D06E-45F8-BFA6-6E67CE9D025F}" srcOrd="0" destOrd="0" presId="urn:microsoft.com/office/officeart/2005/8/layout/process4"/>
    <dgm:cxn modelId="{3BE4B64F-976B-4679-9775-C42A9D9347EB}" type="presParOf" srcId="{28D87BA2-0DED-4CE7-8228-193776F5D022}" destId="{1585E14C-4ADA-4221-B396-36E2712E7BB7}" srcOrd="1" destOrd="0" presId="urn:microsoft.com/office/officeart/2005/8/layout/process4"/>
    <dgm:cxn modelId="{AE185955-0D47-46DB-9E67-70CC78DFFF3E}" type="presParOf" srcId="{28D87BA2-0DED-4CE7-8228-193776F5D022}" destId="{18AD3450-1301-45DD-B22A-7D1DFBBEE337}" srcOrd="2" destOrd="0" presId="urn:microsoft.com/office/officeart/2005/8/layout/process4"/>
    <dgm:cxn modelId="{6E262997-7EAC-4BB0-8DAB-3214698FF9BD}" type="presParOf" srcId="{18AD3450-1301-45DD-B22A-7D1DFBBEE337}" destId="{F63DCADD-CB39-45AF-94DB-7018DDC0F8CA}" srcOrd="0" destOrd="0" presId="urn:microsoft.com/office/officeart/2005/8/layout/process4"/>
    <dgm:cxn modelId="{B3CAA431-0443-4F42-970A-D0B70321DAB0}" type="presParOf" srcId="{28D87BA2-0DED-4CE7-8228-193776F5D022}" destId="{3409BC2D-C6A2-4CB2-B48A-3737FFCDC502}" srcOrd="3" destOrd="0" presId="urn:microsoft.com/office/officeart/2005/8/layout/process4"/>
    <dgm:cxn modelId="{F4751364-E6B4-4BED-BEBE-F7C8AE2BE39B}" type="presParOf" srcId="{28D87BA2-0DED-4CE7-8228-193776F5D022}" destId="{82F4936E-C2F8-41C4-9550-B48B50821599}" srcOrd="4" destOrd="0" presId="urn:microsoft.com/office/officeart/2005/8/layout/process4"/>
    <dgm:cxn modelId="{52994613-24D8-4626-B27F-DA989E01A648}" type="presParOf" srcId="{82F4936E-C2F8-41C4-9550-B48B50821599}" destId="{94EB958F-928A-49DC-B913-5E36E318FC72}" srcOrd="0" destOrd="0" presId="urn:microsoft.com/office/officeart/2005/8/layout/process4"/>
    <dgm:cxn modelId="{6D060DAB-2759-4FFC-BF48-9ABB51062BF4}" type="presParOf" srcId="{82F4936E-C2F8-41C4-9550-B48B50821599}" destId="{8C02DBAF-1773-4A46-90A4-934FF664168A}" srcOrd="1" destOrd="0" presId="urn:microsoft.com/office/officeart/2005/8/layout/process4"/>
    <dgm:cxn modelId="{AE52AA01-7C1B-4728-8A88-26FCDAC3D0B7}" type="presParOf" srcId="{82F4936E-C2F8-41C4-9550-B48B50821599}" destId="{1B9BAC7F-DAAD-4535-89D7-83F7D0C9AC85}" srcOrd="2" destOrd="0" presId="urn:microsoft.com/office/officeart/2005/8/layout/process4"/>
    <dgm:cxn modelId="{D5EAFC46-825D-4D59-86AF-814373C173BC}" type="presParOf" srcId="{1B9BAC7F-DAAD-4535-89D7-83F7D0C9AC85}" destId="{6FCA6268-D076-449C-9D96-1A89F1568D71}"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CB0CB8E-5F41-40DA-A5CF-4015630243A0}"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9169ACAF-DFBD-4816-8838-D86F28A0D117}">
      <dgm:prSet/>
      <dgm:spPr/>
      <dgm:t>
        <a:bodyPr/>
        <a:lstStyle/>
        <a:p>
          <a:r>
            <a:rPr lang="en-US"/>
            <a:t>Our first time making an AI of this complexity, and rather successfully</a:t>
          </a:r>
        </a:p>
      </dgm:t>
    </dgm:pt>
    <dgm:pt modelId="{6F430863-AC75-4B27-A8AF-7C7584A92E39}" type="parTrans" cxnId="{C67CD31F-A89F-4118-BF1B-5F930AB86A3A}">
      <dgm:prSet/>
      <dgm:spPr/>
      <dgm:t>
        <a:bodyPr/>
        <a:lstStyle/>
        <a:p>
          <a:endParaRPr lang="en-US"/>
        </a:p>
      </dgm:t>
    </dgm:pt>
    <dgm:pt modelId="{485BD6ED-5F58-4EFC-B0B4-13B3694675DF}" type="sibTrans" cxnId="{C67CD31F-A89F-4118-BF1B-5F930AB86A3A}">
      <dgm:prSet/>
      <dgm:spPr/>
      <dgm:t>
        <a:bodyPr/>
        <a:lstStyle/>
        <a:p>
          <a:endParaRPr lang="en-US"/>
        </a:p>
      </dgm:t>
    </dgm:pt>
    <dgm:pt modelId="{00FDA02F-7A4F-41C7-A56A-0E25738340FC}">
      <dgm:prSet/>
      <dgm:spPr/>
      <dgm:t>
        <a:bodyPr/>
        <a:lstStyle/>
        <a:p>
          <a:r>
            <a:rPr lang="en-US"/>
            <a:t>Our first time being very focused on performance and pruning</a:t>
          </a:r>
        </a:p>
      </dgm:t>
    </dgm:pt>
    <dgm:pt modelId="{CD01F051-0C3E-44E4-8B6B-0E7F4DC01E46}" type="parTrans" cxnId="{D557DB48-115F-46F8-B740-F222661154D0}">
      <dgm:prSet/>
      <dgm:spPr/>
      <dgm:t>
        <a:bodyPr/>
        <a:lstStyle/>
        <a:p>
          <a:endParaRPr lang="en-US"/>
        </a:p>
      </dgm:t>
    </dgm:pt>
    <dgm:pt modelId="{1E5593CC-9B32-44E1-AED7-F0C271714D96}" type="sibTrans" cxnId="{D557DB48-115F-46F8-B740-F222661154D0}">
      <dgm:prSet/>
      <dgm:spPr/>
      <dgm:t>
        <a:bodyPr/>
        <a:lstStyle/>
        <a:p>
          <a:endParaRPr lang="en-US"/>
        </a:p>
      </dgm:t>
    </dgm:pt>
    <dgm:pt modelId="{01F18938-FE66-4984-A4A3-3FDACB20FAD1}">
      <dgm:prSet/>
      <dgm:spPr/>
      <dgm:t>
        <a:bodyPr/>
        <a:lstStyle/>
        <a:p>
          <a:r>
            <a:rPr lang="en-US"/>
            <a:t>Moving forward, we will be more thoughtful on our computing time and what changes will affect it the greatest</a:t>
          </a:r>
        </a:p>
      </dgm:t>
    </dgm:pt>
    <dgm:pt modelId="{9F7076A0-7F08-45C5-9B44-EEA464F2E83F}" type="parTrans" cxnId="{4B470054-841F-45B4-816F-F6846E3A6018}">
      <dgm:prSet/>
      <dgm:spPr/>
      <dgm:t>
        <a:bodyPr/>
        <a:lstStyle/>
        <a:p>
          <a:endParaRPr lang="en-US"/>
        </a:p>
      </dgm:t>
    </dgm:pt>
    <dgm:pt modelId="{EE8C5A9E-07FC-4A2C-90AC-0B7510C637C5}" type="sibTrans" cxnId="{4B470054-841F-45B4-816F-F6846E3A6018}">
      <dgm:prSet/>
      <dgm:spPr/>
      <dgm:t>
        <a:bodyPr/>
        <a:lstStyle/>
        <a:p>
          <a:endParaRPr lang="en-US"/>
        </a:p>
      </dgm:t>
    </dgm:pt>
    <dgm:pt modelId="{8D8BE3D6-4D71-46E9-8AB5-4524D33E86F1}" type="pres">
      <dgm:prSet presAssocID="{4CB0CB8E-5F41-40DA-A5CF-4015630243A0}" presName="root" presStyleCnt="0">
        <dgm:presLayoutVars>
          <dgm:dir/>
          <dgm:resizeHandles val="exact"/>
        </dgm:presLayoutVars>
      </dgm:prSet>
      <dgm:spPr/>
    </dgm:pt>
    <dgm:pt modelId="{A4F00349-805B-44D2-A161-077EF64CC7F0}" type="pres">
      <dgm:prSet presAssocID="{9169ACAF-DFBD-4816-8838-D86F28A0D117}" presName="compNode" presStyleCnt="0"/>
      <dgm:spPr/>
    </dgm:pt>
    <dgm:pt modelId="{87AA212E-EB1F-4C3F-827E-F62D9FDA3331}" type="pres">
      <dgm:prSet presAssocID="{9169ACAF-DFBD-4816-8838-D86F28A0D117}" presName="bgRect" presStyleLbl="bgShp" presStyleIdx="0" presStyleCnt="3"/>
      <dgm:spPr/>
    </dgm:pt>
    <dgm:pt modelId="{365D4D11-640C-4B9D-A329-40784C63C3F0}" type="pres">
      <dgm:prSet presAssocID="{9169ACAF-DFBD-4816-8838-D86F28A0D11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obot"/>
        </a:ext>
      </dgm:extLst>
    </dgm:pt>
    <dgm:pt modelId="{194BCCAC-F31D-4ACB-9B61-C1797E706B76}" type="pres">
      <dgm:prSet presAssocID="{9169ACAF-DFBD-4816-8838-D86F28A0D117}" presName="spaceRect" presStyleCnt="0"/>
      <dgm:spPr/>
    </dgm:pt>
    <dgm:pt modelId="{57500B14-1C53-4E85-B45E-3F71A416F925}" type="pres">
      <dgm:prSet presAssocID="{9169ACAF-DFBD-4816-8838-D86F28A0D117}" presName="parTx" presStyleLbl="revTx" presStyleIdx="0" presStyleCnt="3">
        <dgm:presLayoutVars>
          <dgm:chMax val="0"/>
          <dgm:chPref val="0"/>
        </dgm:presLayoutVars>
      </dgm:prSet>
      <dgm:spPr/>
    </dgm:pt>
    <dgm:pt modelId="{36E12D25-D83F-465F-BB6F-5C4AA3DB6CB8}" type="pres">
      <dgm:prSet presAssocID="{485BD6ED-5F58-4EFC-B0B4-13B3694675DF}" presName="sibTrans" presStyleCnt="0"/>
      <dgm:spPr/>
    </dgm:pt>
    <dgm:pt modelId="{6385B627-BBD1-4DAF-86EE-A0FE2A9A6456}" type="pres">
      <dgm:prSet presAssocID="{00FDA02F-7A4F-41C7-A56A-0E25738340FC}" presName="compNode" presStyleCnt="0"/>
      <dgm:spPr/>
    </dgm:pt>
    <dgm:pt modelId="{416F0E87-C3F9-497E-968A-693CDA59C664}" type="pres">
      <dgm:prSet presAssocID="{00FDA02F-7A4F-41C7-A56A-0E25738340FC}" presName="bgRect" presStyleLbl="bgShp" presStyleIdx="1" presStyleCnt="3"/>
      <dgm:spPr/>
    </dgm:pt>
    <dgm:pt modelId="{6F104CA7-BF60-421E-974C-C895E7713CA3}" type="pres">
      <dgm:prSet presAssocID="{00FDA02F-7A4F-41C7-A56A-0E25738340F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opwatch"/>
        </a:ext>
      </dgm:extLst>
    </dgm:pt>
    <dgm:pt modelId="{0CCB5173-DAFC-4C90-8DB8-29C549EDF384}" type="pres">
      <dgm:prSet presAssocID="{00FDA02F-7A4F-41C7-A56A-0E25738340FC}" presName="spaceRect" presStyleCnt="0"/>
      <dgm:spPr/>
    </dgm:pt>
    <dgm:pt modelId="{F02A5081-1FBD-4884-B61B-D4D4BA322ACB}" type="pres">
      <dgm:prSet presAssocID="{00FDA02F-7A4F-41C7-A56A-0E25738340FC}" presName="parTx" presStyleLbl="revTx" presStyleIdx="1" presStyleCnt="3">
        <dgm:presLayoutVars>
          <dgm:chMax val="0"/>
          <dgm:chPref val="0"/>
        </dgm:presLayoutVars>
      </dgm:prSet>
      <dgm:spPr/>
    </dgm:pt>
    <dgm:pt modelId="{9E1F5AD6-F48E-4229-9557-2F1C8332FAF0}" type="pres">
      <dgm:prSet presAssocID="{1E5593CC-9B32-44E1-AED7-F0C271714D96}" presName="sibTrans" presStyleCnt="0"/>
      <dgm:spPr/>
    </dgm:pt>
    <dgm:pt modelId="{4E4721F1-50B5-4987-837F-E24074522CCE}" type="pres">
      <dgm:prSet presAssocID="{01F18938-FE66-4984-A4A3-3FDACB20FAD1}" presName="compNode" presStyleCnt="0"/>
      <dgm:spPr/>
    </dgm:pt>
    <dgm:pt modelId="{F846264E-7CFE-4DDA-BBDA-4AEE3C652DC9}" type="pres">
      <dgm:prSet presAssocID="{01F18938-FE66-4984-A4A3-3FDACB20FAD1}" presName="bgRect" presStyleLbl="bgShp" presStyleIdx="2" presStyleCnt="3"/>
      <dgm:spPr/>
    </dgm:pt>
    <dgm:pt modelId="{1FCD22A6-CB32-4058-A114-C1608C7653A2}" type="pres">
      <dgm:prSet presAssocID="{01F18938-FE66-4984-A4A3-3FDACB20FAD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roup Brainstorm"/>
        </a:ext>
      </dgm:extLst>
    </dgm:pt>
    <dgm:pt modelId="{50000EAA-FB18-4E0A-AC06-AC3D22C6D50E}" type="pres">
      <dgm:prSet presAssocID="{01F18938-FE66-4984-A4A3-3FDACB20FAD1}" presName="spaceRect" presStyleCnt="0"/>
      <dgm:spPr/>
    </dgm:pt>
    <dgm:pt modelId="{CFDCA97C-1384-4846-9B91-813B23CBD6AA}" type="pres">
      <dgm:prSet presAssocID="{01F18938-FE66-4984-A4A3-3FDACB20FAD1}" presName="parTx" presStyleLbl="revTx" presStyleIdx="2" presStyleCnt="3">
        <dgm:presLayoutVars>
          <dgm:chMax val="0"/>
          <dgm:chPref val="0"/>
        </dgm:presLayoutVars>
      </dgm:prSet>
      <dgm:spPr/>
    </dgm:pt>
  </dgm:ptLst>
  <dgm:cxnLst>
    <dgm:cxn modelId="{C67CD31F-A89F-4118-BF1B-5F930AB86A3A}" srcId="{4CB0CB8E-5F41-40DA-A5CF-4015630243A0}" destId="{9169ACAF-DFBD-4816-8838-D86F28A0D117}" srcOrd="0" destOrd="0" parTransId="{6F430863-AC75-4B27-A8AF-7C7584A92E39}" sibTransId="{485BD6ED-5F58-4EFC-B0B4-13B3694675DF}"/>
    <dgm:cxn modelId="{B894AD28-9839-45F4-BB7B-154DC5D06751}" type="presOf" srcId="{9169ACAF-DFBD-4816-8838-D86F28A0D117}" destId="{57500B14-1C53-4E85-B45E-3F71A416F925}" srcOrd="0" destOrd="0" presId="urn:microsoft.com/office/officeart/2018/2/layout/IconVerticalSolidList"/>
    <dgm:cxn modelId="{70290D67-02FD-49AD-B260-C1940B229D40}" type="presOf" srcId="{01F18938-FE66-4984-A4A3-3FDACB20FAD1}" destId="{CFDCA97C-1384-4846-9B91-813B23CBD6AA}" srcOrd="0" destOrd="0" presId="urn:microsoft.com/office/officeart/2018/2/layout/IconVerticalSolidList"/>
    <dgm:cxn modelId="{D557DB48-115F-46F8-B740-F222661154D0}" srcId="{4CB0CB8E-5F41-40DA-A5CF-4015630243A0}" destId="{00FDA02F-7A4F-41C7-A56A-0E25738340FC}" srcOrd="1" destOrd="0" parTransId="{CD01F051-0C3E-44E4-8B6B-0E7F4DC01E46}" sibTransId="{1E5593CC-9B32-44E1-AED7-F0C271714D96}"/>
    <dgm:cxn modelId="{4B470054-841F-45B4-816F-F6846E3A6018}" srcId="{4CB0CB8E-5F41-40DA-A5CF-4015630243A0}" destId="{01F18938-FE66-4984-A4A3-3FDACB20FAD1}" srcOrd="2" destOrd="0" parTransId="{9F7076A0-7F08-45C5-9B44-EEA464F2E83F}" sibTransId="{EE8C5A9E-07FC-4A2C-90AC-0B7510C637C5}"/>
    <dgm:cxn modelId="{1F0B2DBE-756C-4009-8A4D-0ED7AE44F7A8}" type="presOf" srcId="{00FDA02F-7A4F-41C7-A56A-0E25738340FC}" destId="{F02A5081-1FBD-4884-B61B-D4D4BA322ACB}" srcOrd="0" destOrd="0" presId="urn:microsoft.com/office/officeart/2018/2/layout/IconVerticalSolidList"/>
    <dgm:cxn modelId="{5A47A1DC-042C-4283-B3ED-34B9EB7F1E78}" type="presOf" srcId="{4CB0CB8E-5F41-40DA-A5CF-4015630243A0}" destId="{8D8BE3D6-4D71-46E9-8AB5-4524D33E86F1}" srcOrd="0" destOrd="0" presId="urn:microsoft.com/office/officeart/2018/2/layout/IconVerticalSolidList"/>
    <dgm:cxn modelId="{CA7EB82D-DF94-4C9A-96FB-919C7F06EBF5}" type="presParOf" srcId="{8D8BE3D6-4D71-46E9-8AB5-4524D33E86F1}" destId="{A4F00349-805B-44D2-A161-077EF64CC7F0}" srcOrd="0" destOrd="0" presId="urn:microsoft.com/office/officeart/2018/2/layout/IconVerticalSolidList"/>
    <dgm:cxn modelId="{5AA45191-9FEF-4597-A786-C3FE6D845FA7}" type="presParOf" srcId="{A4F00349-805B-44D2-A161-077EF64CC7F0}" destId="{87AA212E-EB1F-4C3F-827E-F62D9FDA3331}" srcOrd="0" destOrd="0" presId="urn:microsoft.com/office/officeart/2018/2/layout/IconVerticalSolidList"/>
    <dgm:cxn modelId="{A5A9B7F3-A6F5-45BD-AF32-D51AA52F689E}" type="presParOf" srcId="{A4F00349-805B-44D2-A161-077EF64CC7F0}" destId="{365D4D11-640C-4B9D-A329-40784C63C3F0}" srcOrd="1" destOrd="0" presId="urn:microsoft.com/office/officeart/2018/2/layout/IconVerticalSolidList"/>
    <dgm:cxn modelId="{0FCF75D8-E0C2-4776-B51F-D277F808EF7F}" type="presParOf" srcId="{A4F00349-805B-44D2-A161-077EF64CC7F0}" destId="{194BCCAC-F31D-4ACB-9B61-C1797E706B76}" srcOrd="2" destOrd="0" presId="urn:microsoft.com/office/officeart/2018/2/layout/IconVerticalSolidList"/>
    <dgm:cxn modelId="{363E1684-70A1-4AF6-ADCA-4E762BD4E403}" type="presParOf" srcId="{A4F00349-805B-44D2-A161-077EF64CC7F0}" destId="{57500B14-1C53-4E85-B45E-3F71A416F925}" srcOrd="3" destOrd="0" presId="urn:microsoft.com/office/officeart/2018/2/layout/IconVerticalSolidList"/>
    <dgm:cxn modelId="{C3956035-523A-401D-91AE-9B0F6A51ABAE}" type="presParOf" srcId="{8D8BE3D6-4D71-46E9-8AB5-4524D33E86F1}" destId="{36E12D25-D83F-465F-BB6F-5C4AA3DB6CB8}" srcOrd="1" destOrd="0" presId="urn:microsoft.com/office/officeart/2018/2/layout/IconVerticalSolidList"/>
    <dgm:cxn modelId="{CA432461-A6FF-4E1E-B1C4-B80674CBBD0A}" type="presParOf" srcId="{8D8BE3D6-4D71-46E9-8AB5-4524D33E86F1}" destId="{6385B627-BBD1-4DAF-86EE-A0FE2A9A6456}" srcOrd="2" destOrd="0" presId="urn:microsoft.com/office/officeart/2018/2/layout/IconVerticalSolidList"/>
    <dgm:cxn modelId="{E5850F03-CE17-4DE9-A17B-D2E9BF7F2A36}" type="presParOf" srcId="{6385B627-BBD1-4DAF-86EE-A0FE2A9A6456}" destId="{416F0E87-C3F9-497E-968A-693CDA59C664}" srcOrd="0" destOrd="0" presId="urn:microsoft.com/office/officeart/2018/2/layout/IconVerticalSolidList"/>
    <dgm:cxn modelId="{39566FCD-E037-46E7-9EA9-6CED0125B87C}" type="presParOf" srcId="{6385B627-BBD1-4DAF-86EE-A0FE2A9A6456}" destId="{6F104CA7-BF60-421E-974C-C895E7713CA3}" srcOrd="1" destOrd="0" presId="urn:microsoft.com/office/officeart/2018/2/layout/IconVerticalSolidList"/>
    <dgm:cxn modelId="{71EE2347-C743-4599-9C33-A54599D352FA}" type="presParOf" srcId="{6385B627-BBD1-4DAF-86EE-A0FE2A9A6456}" destId="{0CCB5173-DAFC-4C90-8DB8-29C549EDF384}" srcOrd="2" destOrd="0" presId="urn:microsoft.com/office/officeart/2018/2/layout/IconVerticalSolidList"/>
    <dgm:cxn modelId="{80ADA209-F99B-4DB0-AC10-9315E837E25C}" type="presParOf" srcId="{6385B627-BBD1-4DAF-86EE-A0FE2A9A6456}" destId="{F02A5081-1FBD-4884-B61B-D4D4BA322ACB}" srcOrd="3" destOrd="0" presId="urn:microsoft.com/office/officeart/2018/2/layout/IconVerticalSolidList"/>
    <dgm:cxn modelId="{EB851D19-17BC-492A-B70D-4B718C9E8156}" type="presParOf" srcId="{8D8BE3D6-4D71-46E9-8AB5-4524D33E86F1}" destId="{9E1F5AD6-F48E-4229-9557-2F1C8332FAF0}" srcOrd="3" destOrd="0" presId="urn:microsoft.com/office/officeart/2018/2/layout/IconVerticalSolidList"/>
    <dgm:cxn modelId="{0CAC2BF5-EBDB-48B1-92C8-BCB7F0315B80}" type="presParOf" srcId="{8D8BE3D6-4D71-46E9-8AB5-4524D33E86F1}" destId="{4E4721F1-50B5-4987-837F-E24074522CCE}" srcOrd="4" destOrd="0" presId="urn:microsoft.com/office/officeart/2018/2/layout/IconVerticalSolidList"/>
    <dgm:cxn modelId="{AF28E1DB-54CA-4738-8738-D3E25A771525}" type="presParOf" srcId="{4E4721F1-50B5-4987-837F-E24074522CCE}" destId="{F846264E-7CFE-4DDA-BBDA-4AEE3C652DC9}" srcOrd="0" destOrd="0" presId="urn:microsoft.com/office/officeart/2018/2/layout/IconVerticalSolidList"/>
    <dgm:cxn modelId="{033F999A-F631-44D3-B032-883A513C1795}" type="presParOf" srcId="{4E4721F1-50B5-4987-837F-E24074522CCE}" destId="{1FCD22A6-CB32-4058-A114-C1608C7653A2}" srcOrd="1" destOrd="0" presId="urn:microsoft.com/office/officeart/2018/2/layout/IconVerticalSolidList"/>
    <dgm:cxn modelId="{22ED05C3-C1D1-495B-8AC5-CD79D2C4E484}" type="presParOf" srcId="{4E4721F1-50B5-4987-837F-E24074522CCE}" destId="{50000EAA-FB18-4E0A-AC06-AC3D22C6D50E}" srcOrd="2" destOrd="0" presId="urn:microsoft.com/office/officeart/2018/2/layout/IconVerticalSolidList"/>
    <dgm:cxn modelId="{F83D4D39-A7CC-4F69-9BF2-E7EDC558966D}" type="presParOf" srcId="{4E4721F1-50B5-4987-837F-E24074522CCE}" destId="{CFDCA97C-1384-4846-9B91-813B23CBD6A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C8C416-F4F6-445E-80AA-34ED86C4F0F2}">
      <dsp:nvSpPr>
        <dsp:cNvPr id="0" name=""/>
        <dsp:cNvSpPr/>
      </dsp:nvSpPr>
      <dsp:spPr>
        <a:xfrm>
          <a:off x="0" y="665190"/>
          <a:ext cx="9618133" cy="1228044"/>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A31FC8-6D2C-49B8-A7BF-C96D731F6F57}">
      <dsp:nvSpPr>
        <dsp:cNvPr id="0" name=""/>
        <dsp:cNvSpPr/>
      </dsp:nvSpPr>
      <dsp:spPr>
        <a:xfrm>
          <a:off x="371483" y="941500"/>
          <a:ext cx="675424" cy="67542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C95AB88-7627-48C3-BEA4-6B43A2CA452A}">
      <dsp:nvSpPr>
        <dsp:cNvPr id="0" name=""/>
        <dsp:cNvSpPr/>
      </dsp:nvSpPr>
      <dsp:spPr>
        <a:xfrm>
          <a:off x="1418391" y="665190"/>
          <a:ext cx="8199741" cy="1228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968" tIns="129968" rIns="129968" bIns="129968" numCol="1" spcCol="1270" anchor="ctr" anchorCtr="0">
          <a:noAutofit/>
        </a:bodyPr>
        <a:lstStyle/>
        <a:p>
          <a:pPr marL="0" lvl="0" indent="0" algn="l" defTabSz="1111250">
            <a:lnSpc>
              <a:spcPct val="90000"/>
            </a:lnSpc>
            <a:spcBef>
              <a:spcPct val="0"/>
            </a:spcBef>
            <a:spcAft>
              <a:spcPct val="35000"/>
            </a:spcAft>
            <a:buNone/>
          </a:pPr>
          <a:r>
            <a:rPr lang="en-US" sz="2500" kern="1200"/>
            <a:t>Makespan: The number steps (or 'turns</a:t>
          </a:r>
          <a:r>
            <a:rPr lang="en-US" sz="2500" kern="1200">
              <a:latin typeface="Trebuchet MS" panose="020B0603020202020204"/>
            </a:rPr>
            <a:t>'),</a:t>
          </a:r>
          <a:r>
            <a:rPr lang="en-US" sz="2500" kern="1200"/>
            <a:t> required for all agents to reach their target. </a:t>
          </a:r>
        </a:p>
      </dsp:txBody>
      <dsp:txXfrm>
        <a:off x="1418391" y="665190"/>
        <a:ext cx="8199741" cy="1228044"/>
      </dsp:txXfrm>
    </dsp:sp>
    <dsp:sp modelId="{80772E33-715A-4B10-8EEC-7D9957A01472}">
      <dsp:nvSpPr>
        <dsp:cNvPr id="0" name=""/>
        <dsp:cNvSpPr/>
      </dsp:nvSpPr>
      <dsp:spPr>
        <a:xfrm>
          <a:off x="0" y="2200246"/>
          <a:ext cx="9618133" cy="122804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967BAC-BCA6-461E-9AE5-B486E97C12E9}">
      <dsp:nvSpPr>
        <dsp:cNvPr id="0" name=""/>
        <dsp:cNvSpPr/>
      </dsp:nvSpPr>
      <dsp:spPr>
        <a:xfrm>
          <a:off x="371483" y="2476556"/>
          <a:ext cx="675424" cy="67542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837E7AF-CE65-4CDD-8DC9-18F8CA1D5171}">
      <dsp:nvSpPr>
        <dsp:cNvPr id="0" name=""/>
        <dsp:cNvSpPr/>
      </dsp:nvSpPr>
      <dsp:spPr>
        <a:xfrm>
          <a:off x="1418391" y="2200246"/>
          <a:ext cx="8199741" cy="1228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968" tIns="129968" rIns="129968" bIns="129968" numCol="1" spcCol="1270" anchor="ctr" anchorCtr="0">
          <a:noAutofit/>
        </a:bodyPr>
        <a:lstStyle/>
        <a:p>
          <a:pPr marL="0" lvl="0" indent="0" algn="l" defTabSz="1111250">
            <a:lnSpc>
              <a:spcPct val="90000"/>
            </a:lnSpc>
            <a:spcBef>
              <a:spcPct val="0"/>
            </a:spcBef>
            <a:spcAft>
              <a:spcPct val="35000"/>
            </a:spcAft>
            <a:buNone/>
          </a:pPr>
          <a:r>
            <a:rPr lang="en-US" sz="2500" kern="1200"/>
            <a:t>Sum of costs: The summation of each agent's makespan. Also known as 'flowtime'.</a:t>
          </a:r>
        </a:p>
      </dsp:txBody>
      <dsp:txXfrm>
        <a:off x="1418391" y="2200246"/>
        <a:ext cx="8199741" cy="12280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12EF6C-D06E-45F8-BFA6-6E67CE9D025F}">
      <dsp:nvSpPr>
        <dsp:cNvPr id="0" name=""/>
        <dsp:cNvSpPr/>
      </dsp:nvSpPr>
      <dsp:spPr>
        <a:xfrm>
          <a:off x="0" y="3704459"/>
          <a:ext cx="6656769" cy="1215886"/>
        </a:xfrm>
        <a:prstGeom prst="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a:t>This lowers our possible number of moves of 2 – 4 down to 1 - 3 </a:t>
          </a:r>
        </a:p>
      </dsp:txBody>
      <dsp:txXfrm>
        <a:off x="0" y="3704459"/>
        <a:ext cx="6656769" cy="1215886"/>
      </dsp:txXfrm>
    </dsp:sp>
    <dsp:sp modelId="{F63DCADD-CB39-45AF-94DB-7018DDC0F8CA}">
      <dsp:nvSpPr>
        <dsp:cNvPr id="0" name=""/>
        <dsp:cNvSpPr/>
      </dsp:nvSpPr>
      <dsp:spPr>
        <a:xfrm rot="10800000">
          <a:off x="0" y="1852664"/>
          <a:ext cx="6656769" cy="1870032"/>
        </a:xfrm>
        <a:prstGeom prst="upArrowCallout">
          <a:avLst/>
        </a:prstGeom>
        <a:gradFill rotWithShape="0">
          <a:gsLst>
            <a:gs pos="0">
              <a:schemeClr val="accent2">
                <a:hueOff val="-661686"/>
                <a:satOff val="746"/>
                <a:lumOff val="1765"/>
                <a:alphaOff val="0"/>
                <a:tint val="96000"/>
                <a:lumMod val="100000"/>
              </a:schemeClr>
            </a:gs>
            <a:gs pos="78000">
              <a:schemeClr val="accent2">
                <a:hueOff val="-661686"/>
                <a:satOff val="746"/>
                <a:lumOff val="1765"/>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a:t>To combat this, we can store the last move of a board and prevent that as a move.</a:t>
          </a:r>
        </a:p>
      </dsp:txBody>
      <dsp:txXfrm rot="10800000">
        <a:off x="0" y="1852664"/>
        <a:ext cx="6656769" cy="1215091"/>
      </dsp:txXfrm>
    </dsp:sp>
    <dsp:sp modelId="{8C02DBAF-1773-4A46-90A4-934FF664168A}">
      <dsp:nvSpPr>
        <dsp:cNvPr id="0" name=""/>
        <dsp:cNvSpPr/>
      </dsp:nvSpPr>
      <dsp:spPr>
        <a:xfrm rot="10800000">
          <a:off x="0" y="869"/>
          <a:ext cx="6656769" cy="1870032"/>
        </a:xfrm>
        <a:prstGeom prst="upArrowCallout">
          <a:avLst/>
        </a:prstGeom>
        <a:gradFill rotWithShape="0">
          <a:gsLst>
            <a:gs pos="0">
              <a:schemeClr val="accent2">
                <a:hueOff val="-1323373"/>
                <a:satOff val="1492"/>
                <a:lumOff val="3530"/>
                <a:alphaOff val="0"/>
                <a:tint val="96000"/>
                <a:lumMod val="100000"/>
              </a:schemeClr>
            </a:gs>
            <a:gs pos="78000">
              <a:schemeClr val="accent2">
                <a:hueOff val="-1323373"/>
                <a:satOff val="1492"/>
                <a:lumOff val="353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a:t>A very basic idea is to not repeat the last move</a:t>
          </a:r>
        </a:p>
      </dsp:txBody>
      <dsp:txXfrm rot="-10800000">
        <a:off x="0" y="869"/>
        <a:ext cx="6656769" cy="656381"/>
      </dsp:txXfrm>
    </dsp:sp>
    <dsp:sp modelId="{6FCA6268-D076-449C-9D96-1A89F1568D71}">
      <dsp:nvSpPr>
        <dsp:cNvPr id="0" name=""/>
        <dsp:cNvSpPr/>
      </dsp:nvSpPr>
      <dsp:spPr>
        <a:xfrm>
          <a:off x="0" y="657251"/>
          <a:ext cx="6656769" cy="559139"/>
        </a:xfrm>
        <a:prstGeom prst="rect">
          <a:avLst/>
        </a:prstGeom>
        <a:solidFill>
          <a:schemeClr val="accent2">
            <a:tint val="40000"/>
            <a:alpha val="90000"/>
            <a:hueOff val="0"/>
            <a:satOff val="0"/>
            <a:lumOff val="0"/>
            <a:alphaOff val="0"/>
          </a:schemeClr>
        </a:solidFill>
        <a:ln w="12700" cap="rnd"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kern="1200"/>
            <a:t>For example, if we moved Piece X last move, if we move Piece X again, it will result in a repeated board state.</a:t>
          </a:r>
        </a:p>
      </dsp:txBody>
      <dsp:txXfrm>
        <a:off x="0" y="657251"/>
        <a:ext cx="6656769" cy="55913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AA212E-EB1F-4C3F-827E-F62D9FDA3331}">
      <dsp:nvSpPr>
        <dsp:cNvPr id="0" name=""/>
        <dsp:cNvSpPr/>
      </dsp:nvSpPr>
      <dsp:spPr>
        <a:xfrm>
          <a:off x="0" y="600"/>
          <a:ext cx="6656769" cy="140571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5D4D11-640C-4B9D-A329-40784C63C3F0}">
      <dsp:nvSpPr>
        <dsp:cNvPr id="0" name=""/>
        <dsp:cNvSpPr/>
      </dsp:nvSpPr>
      <dsp:spPr>
        <a:xfrm>
          <a:off x="425229" y="316887"/>
          <a:ext cx="773144" cy="7731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7500B14-1C53-4E85-B45E-3F71A416F925}">
      <dsp:nvSpPr>
        <dsp:cNvPr id="0" name=""/>
        <dsp:cNvSpPr/>
      </dsp:nvSpPr>
      <dsp:spPr>
        <a:xfrm>
          <a:off x="1623604" y="600"/>
          <a:ext cx="5033164" cy="1405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772" tIns="148772" rIns="148772" bIns="148772" numCol="1" spcCol="1270" anchor="ctr" anchorCtr="0">
          <a:noAutofit/>
        </a:bodyPr>
        <a:lstStyle/>
        <a:p>
          <a:pPr marL="0" lvl="0" indent="0" algn="l" defTabSz="889000">
            <a:lnSpc>
              <a:spcPct val="90000"/>
            </a:lnSpc>
            <a:spcBef>
              <a:spcPct val="0"/>
            </a:spcBef>
            <a:spcAft>
              <a:spcPct val="35000"/>
            </a:spcAft>
            <a:buNone/>
          </a:pPr>
          <a:r>
            <a:rPr lang="en-US" sz="2000" kern="1200"/>
            <a:t>Our first time making an AI of this complexity, and rather successfully</a:t>
          </a:r>
        </a:p>
      </dsp:txBody>
      <dsp:txXfrm>
        <a:off x="1623604" y="600"/>
        <a:ext cx="5033164" cy="1405718"/>
      </dsp:txXfrm>
    </dsp:sp>
    <dsp:sp modelId="{416F0E87-C3F9-497E-968A-693CDA59C664}">
      <dsp:nvSpPr>
        <dsp:cNvPr id="0" name=""/>
        <dsp:cNvSpPr/>
      </dsp:nvSpPr>
      <dsp:spPr>
        <a:xfrm>
          <a:off x="0" y="1757748"/>
          <a:ext cx="6656769" cy="140571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104CA7-BF60-421E-974C-C895E7713CA3}">
      <dsp:nvSpPr>
        <dsp:cNvPr id="0" name=""/>
        <dsp:cNvSpPr/>
      </dsp:nvSpPr>
      <dsp:spPr>
        <a:xfrm>
          <a:off x="425229" y="2074035"/>
          <a:ext cx="773144" cy="77314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02A5081-1FBD-4884-B61B-D4D4BA322ACB}">
      <dsp:nvSpPr>
        <dsp:cNvPr id="0" name=""/>
        <dsp:cNvSpPr/>
      </dsp:nvSpPr>
      <dsp:spPr>
        <a:xfrm>
          <a:off x="1623604" y="1757748"/>
          <a:ext cx="5033164" cy="1405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772" tIns="148772" rIns="148772" bIns="148772" numCol="1" spcCol="1270" anchor="ctr" anchorCtr="0">
          <a:noAutofit/>
        </a:bodyPr>
        <a:lstStyle/>
        <a:p>
          <a:pPr marL="0" lvl="0" indent="0" algn="l" defTabSz="889000">
            <a:lnSpc>
              <a:spcPct val="90000"/>
            </a:lnSpc>
            <a:spcBef>
              <a:spcPct val="0"/>
            </a:spcBef>
            <a:spcAft>
              <a:spcPct val="35000"/>
            </a:spcAft>
            <a:buNone/>
          </a:pPr>
          <a:r>
            <a:rPr lang="en-US" sz="2000" kern="1200"/>
            <a:t>Our first time being very focused on performance and pruning</a:t>
          </a:r>
        </a:p>
      </dsp:txBody>
      <dsp:txXfrm>
        <a:off x="1623604" y="1757748"/>
        <a:ext cx="5033164" cy="1405718"/>
      </dsp:txXfrm>
    </dsp:sp>
    <dsp:sp modelId="{F846264E-7CFE-4DDA-BBDA-4AEE3C652DC9}">
      <dsp:nvSpPr>
        <dsp:cNvPr id="0" name=""/>
        <dsp:cNvSpPr/>
      </dsp:nvSpPr>
      <dsp:spPr>
        <a:xfrm>
          <a:off x="0" y="3514896"/>
          <a:ext cx="6656769" cy="1405718"/>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FCD22A6-CB32-4058-A114-C1608C7653A2}">
      <dsp:nvSpPr>
        <dsp:cNvPr id="0" name=""/>
        <dsp:cNvSpPr/>
      </dsp:nvSpPr>
      <dsp:spPr>
        <a:xfrm>
          <a:off x="425229" y="3831182"/>
          <a:ext cx="773144" cy="77314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FDCA97C-1384-4846-9B91-813B23CBD6AA}">
      <dsp:nvSpPr>
        <dsp:cNvPr id="0" name=""/>
        <dsp:cNvSpPr/>
      </dsp:nvSpPr>
      <dsp:spPr>
        <a:xfrm>
          <a:off x="1623604" y="3514896"/>
          <a:ext cx="5033164" cy="1405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772" tIns="148772" rIns="148772" bIns="148772" numCol="1" spcCol="1270" anchor="ctr" anchorCtr="0">
          <a:noAutofit/>
        </a:bodyPr>
        <a:lstStyle/>
        <a:p>
          <a:pPr marL="0" lvl="0" indent="0" algn="l" defTabSz="889000">
            <a:lnSpc>
              <a:spcPct val="90000"/>
            </a:lnSpc>
            <a:spcBef>
              <a:spcPct val="0"/>
            </a:spcBef>
            <a:spcAft>
              <a:spcPct val="35000"/>
            </a:spcAft>
            <a:buNone/>
          </a:pPr>
          <a:r>
            <a:rPr lang="en-US" sz="2000" kern="1200"/>
            <a:t>Moving forward, we will be more thoughtful on our computing time and what changes will affect it the greatest</a:t>
          </a:r>
        </a:p>
      </dsp:txBody>
      <dsp:txXfrm>
        <a:off x="1623604" y="3514896"/>
        <a:ext cx="5033164" cy="140571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5/2/2021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png>
</file>

<file path=ppt/media/image25.jpe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jpeg>
</file>

<file path=ppt/media/image35.png>
</file>

<file path=ppt/media/image36.svg>
</file>

<file path=ppt/media/image4.svg>
</file>

<file path=ppt/media/image5.jpeg>
</file>

<file path=ppt/media/image6.jpeg>
</file>

<file path=ppt/media/image7.jpeg>
</file>

<file path=ppt/media/image8.png>
</file>

<file path=ppt/media/image9.sv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5/2/2021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Kirt</a:t>
            </a:r>
          </a:p>
          <a:p>
            <a:endParaRPr lang="en-US"/>
          </a:p>
        </p:txBody>
      </p:sp>
      <p:sp>
        <p:nvSpPr>
          <p:cNvPr id="4" name="Slide Number Placeholder 3"/>
          <p:cNvSpPr>
            <a:spLocks noGrp="1"/>
          </p:cNvSpPr>
          <p:nvPr>
            <p:ph type="sldNum" sz="quarter" idx="5"/>
          </p:nvPr>
        </p:nvSpPr>
        <p:spPr/>
        <p:txBody>
          <a:bodyPr/>
          <a:lstStyle/>
          <a:p>
            <a:fld id="{DF61EA0F-A667-4B49-8422-0062BC55E249}" type="slidenum">
              <a:rPr lang="en-US" smtClean="0"/>
              <a:t>2</a:t>
            </a:fld>
            <a:endParaRPr lang="en-US"/>
          </a:p>
        </p:txBody>
      </p:sp>
    </p:spTree>
    <p:extLst>
      <p:ext uri="{BB962C8B-B14F-4D97-AF65-F5344CB8AC3E}">
        <p14:creationId xmlns:p14="http://schemas.microsoft.com/office/powerpoint/2010/main" val="2518454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Brett</a:t>
            </a:r>
          </a:p>
        </p:txBody>
      </p:sp>
      <p:sp>
        <p:nvSpPr>
          <p:cNvPr id="4" name="Slide Number Placeholder 3"/>
          <p:cNvSpPr>
            <a:spLocks noGrp="1"/>
          </p:cNvSpPr>
          <p:nvPr>
            <p:ph type="sldNum" sz="quarter" idx="5"/>
          </p:nvPr>
        </p:nvSpPr>
        <p:spPr/>
        <p:txBody>
          <a:bodyPr/>
          <a:lstStyle/>
          <a:p>
            <a:fld id="{DF61EA0F-A667-4B49-8422-0062BC55E249}" type="slidenum">
              <a:rPr lang="en-US" smtClean="0"/>
              <a:t>4</a:t>
            </a:fld>
            <a:endParaRPr lang="en-US"/>
          </a:p>
        </p:txBody>
      </p:sp>
    </p:spTree>
    <p:extLst>
      <p:ext uri="{BB962C8B-B14F-4D97-AF65-F5344CB8AC3E}">
        <p14:creationId xmlns:p14="http://schemas.microsoft.com/office/powerpoint/2010/main" val="13847159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Brett</a:t>
            </a:r>
          </a:p>
          <a:p>
            <a:endParaRPr lang="en-US">
              <a:cs typeface="Calibri"/>
            </a:endParaRPr>
          </a:p>
        </p:txBody>
      </p:sp>
      <p:sp>
        <p:nvSpPr>
          <p:cNvPr id="4" name="Slide Number Placeholder 3"/>
          <p:cNvSpPr>
            <a:spLocks noGrp="1"/>
          </p:cNvSpPr>
          <p:nvPr>
            <p:ph type="sldNum" sz="quarter" idx="5"/>
          </p:nvPr>
        </p:nvSpPr>
        <p:spPr/>
        <p:txBody>
          <a:bodyPr/>
          <a:lstStyle/>
          <a:p>
            <a:fld id="{DF61EA0F-A667-4B49-8422-0062BC55E249}" type="slidenum">
              <a:rPr lang="en-US" smtClean="0"/>
              <a:t>5</a:t>
            </a:fld>
            <a:endParaRPr lang="en-US"/>
          </a:p>
        </p:txBody>
      </p:sp>
    </p:spTree>
    <p:extLst>
      <p:ext uri="{BB962C8B-B14F-4D97-AF65-F5344CB8AC3E}">
        <p14:creationId xmlns:p14="http://schemas.microsoft.com/office/powerpoint/2010/main" val="1713403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Brett</a:t>
            </a:r>
          </a:p>
          <a:p>
            <a:r>
              <a:rPr lang="en-US"/>
              <a:t>http://idm-lab.org/slides/mapf-tutorial.pdf slide #1</a:t>
            </a:r>
          </a:p>
        </p:txBody>
      </p:sp>
      <p:sp>
        <p:nvSpPr>
          <p:cNvPr id="4" name="Slide Number Placeholder 3"/>
          <p:cNvSpPr>
            <a:spLocks noGrp="1"/>
          </p:cNvSpPr>
          <p:nvPr>
            <p:ph type="sldNum" sz="quarter" idx="5"/>
          </p:nvPr>
        </p:nvSpPr>
        <p:spPr/>
        <p:txBody>
          <a:bodyPr/>
          <a:lstStyle/>
          <a:p>
            <a:fld id="{DF61EA0F-A667-4B49-8422-0062BC55E249}" type="slidenum">
              <a:rPr lang="en-US" smtClean="0"/>
              <a:t>6</a:t>
            </a:fld>
            <a:endParaRPr lang="en-US"/>
          </a:p>
        </p:txBody>
      </p:sp>
    </p:spTree>
    <p:extLst>
      <p:ext uri="{BB962C8B-B14F-4D97-AF65-F5344CB8AC3E}">
        <p14:creationId xmlns:p14="http://schemas.microsoft.com/office/powerpoint/2010/main" val="321528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Brett</a:t>
            </a:r>
          </a:p>
          <a:p>
            <a:endParaRPr lang="en-US">
              <a:cs typeface="Calibri"/>
            </a:endParaRPr>
          </a:p>
        </p:txBody>
      </p:sp>
      <p:sp>
        <p:nvSpPr>
          <p:cNvPr id="4" name="Slide Number Placeholder 3"/>
          <p:cNvSpPr>
            <a:spLocks noGrp="1"/>
          </p:cNvSpPr>
          <p:nvPr>
            <p:ph type="sldNum" sz="quarter" idx="5"/>
          </p:nvPr>
        </p:nvSpPr>
        <p:spPr/>
        <p:txBody>
          <a:bodyPr/>
          <a:lstStyle/>
          <a:p>
            <a:fld id="{DF61EA0F-A667-4B49-8422-0062BC55E249}" type="slidenum">
              <a:rPr lang="en-US" smtClean="0"/>
              <a:t>7</a:t>
            </a:fld>
            <a:endParaRPr lang="en-US"/>
          </a:p>
        </p:txBody>
      </p:sp>
    </p:spTree>
    <p:extLst>
      <p:ext uri="{BB962C8B-B14F-4D97-AF65-F5344CB8AC3E}">
        <p14:creationId xmlns:p14="http://schemas.microsoft.com/office/powerpoint/2010/main" val="18461438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Kirt</a:t>
            </a:r>
          </a:p>
        </p:txBody>
      </p:sp>
      <p:sp>
        <p:nvSpPr>
          <p:cNvPr id="4" name="Slide Number Placeholder 3"/>
          <p:cNvSpPr>
            <a:spLocks noGrp="1"/>
          </p:cNvSpPr>
          <p:nvPr>
            <p:ph type="sldNum" sz="quarter" idx="5"/>
          </p:nvPr>
        </p:nvSpPr>
        <p:spPr/>
        <p:txBody>
          <a:bodyPr/>
          <a:lstStyle/>
          <a:p>
            <a:fld id="{DF61EA0F-A667-4B49-8422-0062BC55E249}" type="slidenum">
              <a:rPr lang="en-US" smtClean="0"/>
              <a:t>9</a:t>
            </a:fld>
            <a:endParaRPr lang="en-US"/>
          </a:p>
        </p:txBody>
      </p:sp>
    </p:spTree>
    <p:extLst>
      <p:ext uri="{BB962C8B-B14F-4D97-AF65-F5344CB8AC3E}">
        <p14:creationId xmlns:p14="http://schemas.microsoft.com/office/powerpoint/2010/main" val="4277473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Kirt</a:t>
            </a:r>
          </a:p>
          <a:p>
            <a:r>
              <a:rPr lang="en-US"/>
              <a:t>https://icaps20.icaps-conference.org/paper319.html</a:t>
            </a:r>
          </a:p>
        </p:txBody>
      </p:sp>
      <p:sp>
        <p:nvSpPr>
          <p:cNvPr id="4" name="Slide Number Placeholder 3"/>
          <p:cNvSpPr>
            <a:spLocks noGrp="1"/>
          </p:cNvSpPr>
          <p:nvPr>
            <p:ph type="sldNum" sz="quarter" idx="5"/>
          </p:nvPr>
        </p:nvSpPr>
        <p:spPr/>
        <p:txBody>
          <a:bodyPr/>
          <a:lstStyle/>
          <a:p>
            <a:fld id="{DF61EA0F-A667-4B49-8422-0062BC55E249}" type="slidenum">
              <a:rPr lang="en-US" smtClean="0"/>
              <a:t>11</a:t>
            </a:fld>
            <a:endParaRPr lang="en-US"/>
          </a:p>
        </p:txBody>
      </p:sp>
    </p:spTree>
    <p:extLst>
      <p:ext uri="{BB962C8B-B14F-4D97-AF65-F5344CB8AC3E}">
        <p14:creationId xmlns:p14="http://schemas.microsoft.com/office/powerpoint/2010/main" val="414782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Kirt</a:t>
            </a:r>
          </a:p>
        </p:txBody>
      </p:sp>
      <p:sp>
        <p:nvSpPr>
          <p:cNvPr id="4" name="Slide Number Placeholder 3"/>
          <p:cNvSpPr>
            <a:spLocks noGrp="1"/>
          </p:cNvSpPr>
          <p:nvPr>
            <p:ph type="sldNum" sz="quarter" idx="5"/>
          </p:nvPr>
        </p:nvSpPr>
        <p:spPr/>
        <p:txBody>
          <a:bodyPr/>
          <a:lstStyle/>
          <a:p>
            <a:fld id="{DF61EA0F-A667-4B49-8422-0062BC55E249}" type="slidenum">
              <a:rPr lang="en-US" smtClean="0"/>
              <a:t>12</a:t>
            </a:fld>
            <a:endParaRPr lang="en-US"/>
          </a:p>
        </p:txBody>
      </p:sp>
    </p:spTree>
    <p:extLst>
      <p:ext uri="{BB962C8B-B14F-4D97-AF65-F5344CB8AC3E}">
        <p14:creationId xmlns:p14="http://schemas.microsoft.com/office/powerpoint/2010/main" val="824643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Kirt/Brett</a:t>
            </a:r>
          </a:p>
        </p:txBody>
      </p:sp>
      <p:sp>
        <p:nvSpPr>
          <p:cNvPr id="4" name="Slide Number Placeholder 3"/>
          <p:cNvSpPr>
            <a:spLocks noGrp="1"/>
          </p:cNvSpPr>
          <p:nvPr>
            <p:ph type="sldNum" sz="quarter" idx="5"/>
          </p:nvPr>
        </p:nvSpPr>
        <p:spPr/>
        <p:txBody>
          <a:bodyPr/>
          <a:lstStyle/>
          <a:p>
            <a:fld id="{DF61EA0F-A667-4B49-8422-0062BC55E249}" type="slidenum">
              <a:rPr lang="en-US" smtClean="0"/>
              <a:t>28</a:t>
            </a:fld>
            <a:endParaRPr lang="en-US"/>
          </a:p>
        </p:txBody>
      </p:sp>
    </p:spTree>
    <p:extLst>
      <p:ext uri="{BB962C8B-B14F-4D97-AF65-F5344CB8AC3E}">
        <p14:creationId xmlns:p14="http://schemas.microsoft.com/office/powerpoint/2010/main" val="1303458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3609465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150111517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107562560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310147426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143212624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222613304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8426927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715937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3341993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193455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586B75A-687E-405C-8A0B-8D00578BA2C3}" type="datetimeFigureOut">
              <a:rPr lang="en-US" smtClean="0"/>
              <a:pPr/>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1205968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586B75A-687E-405C-8A0B-8D00578BA2C3}" type="datetimeFigureOut">
              <a:rPr lang="en-US" smtClean="0"/>
              <a:pPr/>
              <a:t>5/2/2021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3249736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586B75A-687E-405C-8A0B-8D00578BA2C3}" type="datetimeFigureOut">
              <a:rPr lang="en-US" smtClean="0"/>
              <a:pPr/>
              <a:t>5/2/2021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2065960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86B75A-687E-405C-8A0B-8D00578BA2C3}" type="datetimeFigureOut">
              <a:rPr lang="en-US" smtClean="0"/>
              <a:pPr/>
              <a:t>5/2/2021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3999052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443648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442442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586B75A-687E-405C-8A0B-8D00578BA2C3}" type="datetimeFigureOut">
              <a:rPr lang="en-US" smtClean="0"/>
              <a:pPr/>
              <a:t>5/2/2021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FAB73BC-B049-4115-A692-8D63A059BFB8}" type="slidenum">
              <a:rPr lang="en-US" smtClean="0"/>
              <a:pPr/>
              <a:t>‹#›</a:t>
            </a:fld>
            <a:endParaRPr lang="en-US"/>
          </a:p>
        </p:txBody>
      </p:sp>
    </p:spTree>
    <p:extLst>
      <p:ext uri="{BB962C8B-B14F-4D97-AF65-F5344CB8AC3E}">
        <p14:creationId xmlns:p14="http://schemas.microsoft.com/office/powerpoint/2010/main" val="3278144786"/>
      </p:ext>
    </p:extLst>
  </p:cSld>
  <p:clrMap bg1="dk1" tx1="lt1" bg2="dk2" tx2="lt2" accent1="accent1" accent2="accent2" accent3="accent3" accent4="accent4" accent5="accent5" accent6="accent6" hlink="hlink" folHlink="folHlink"/>
  <p:sldLayoutIdLst>
    <p:sldLayoutId id="2147483973" r:id="rId1"/>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 id="2147483984" r:id="rId12"/>
    <p:sldLayoutId id="2147483985" r:id="rId13"/>
    <p:sldLayoutId id="2147483986" r:id="rId14"/>
    <p:sldLayoutId id="2147483987" r:id="rId15"/>
    <p:sldLayoutId id="2147483988"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microsoft.com/office/2017/06/relationships/model3d" Target="../media/model3d2.glb"/><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6.sv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news.com.au/technology/innovation/motoring/on-the-road/queensland-road-rules-quiz-leaves-drivers-scratching-their-heads/news-story/3ef9c9341361bea6c7bef67a62556e94" TargetMode="External"/><Relationship Id="rId3" Type="http://schemas.openxmlformats.org/officeDocument/2006/relationships/image" Target="../media/image5.jpeg"/><Relationship Id="rId7"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inceptivemind.com/teaching-autonomous-vehicles-robots-make-better-plans/8879/" TargetMode="External"/><Relationship Id="rId5" Type="http://schemas.openxmlformats.org/officeDocument/2006/relationships/image" Target="../media/image6.jpeg"/><Relationship Id="rId4" Type="http://schemas.openxmlformats.org/officeDocument/2006/relationships/hyperlink" Target="https://www.youtube.com/watch?v=4sEVX4mPuto" TargetMode="Externa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sv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6.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7" name="Picture 26" descr="Solo journey">
            <a:extLst>
              <a:ext uri="{FF2B5EF4-FFF2-40B4-BE49-F238E27FC236}">
                <a16:creationId xmlns:a16="http://schemas.microsoft.com/office/drawing/2014/main" id="{1CAA0019-04E8-4F4F-A7E7-731331EBF589}"/>
              </a:ext>
            </a:extLst>
          </p:cNvPr>
          <p:cNvPicPr>
            <a:picLocks noChangeAspect="1"/>
          </p:cNvPicPr>
          <p:nvPr/>
        </p:nvPicPr>
        <p:blipFill rotWithShape="1">
          <a:blip r:embed="rId2"/>
          <a:srcRect l="1336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4" name="Title 3">
            <a:extLst>
              <a:ext uri="{FF2B5EF4-FFF2-40B4-BE49-F238E27FC236}">
                <a16:creationId xmlns:a16="http://schemas.microsoft.com/office/drawing/2014/main" id="{218299E9-468C-47E1-87CB-391BB88B8BC3}"/>
              </a:ext>
            </a:extLst>
          </p:cNvPr>
          <p:cNvSpPr>
            <a:spLocks noGrp="1"/>
          </p:cNvSpPr>
          <p:nvPr>
            <p:ph type="ctrTitle"/>
          </p:nvPr>
        </p:nvSpPr>
        <p:spPr>
          <a:xfrm>
            <a:off x="668867" y="1678666"/>
            <a:ext cx="4088190" cy="2369093"/>
          </a:xfrm>
        </p:spPr>
        <p:txBody>
          <a:bodyPr>
            <a:normAutofit/>
          </a:bodyPr>
          <a:lstStyle/>
          <a:p>
            <a:pPr>
              <a:lnSpc>
                <a:spcPct val="90000"/>
              </a:lnSpc>
            </a:pPr>
            <a:r>
              <a:rPr lang="en-US" sz="4100"/>
              <a:t>Multi-Agent </a:t>
            </a:r>
            <a:br>
              <a:rPr lang="en-US" sz="4100"/>
            </a:br>
            <a:r>
              <a:rPr lang="en-US" sz="4100"/>
              <a:t>Path Finding Implementation: Sliding Puzzle</a:t>
            </a:r>
          </a:p>
        </p:txBody>
      </p:sp>
      <p:sp>
        <p:nvSpPr>
          <p:cNvPr id="5" name="Subtitle 4">
            <a:extLst>
              <a:ext uri="{FF2B5EF4-FFF2-40B4-BE49-F238E27FC236}">
                <a16:creationId xmlns:a16="http://schemas.microsoft.com/office/drawing/2014/main" id="{BA43E51F-E27A-4A2E-BF19-0D4CCEE78F4F}"/>
              </a:ext>
            </a:extLst>
          </p:cNvPr>
          <p:cNvSpPr>
            <a:spLocks noGrp="1"/>
          </p:cNvSpPr>
          <p:nvPr>
            <p:ph type="subTitle" idx="1"/>
          </p:nvPr>
        </p:nvSpPr>
        <p:spPr>
          <a:xfrm>
            <a:off x="677335" y="4050831"/>
            <a:ext cx="4079721" cy="1096901"/>
          </a:xfrm>
        </p:spPr>
        <p:txBody>
          <a:bodyPr>
            <a:normAutofit/>
          </a:bodyPr>
          <a:lstStyle/>
          <a:p>
            <a:r>
              <a:rPr lang="en-US" sz="1600"/>
              <a:t>By Brett Bala &amp; Kirt Narain</a:t>
            </a:r>
          </a:p>
        </p:txBody>
      </p:sp>
      <p:cxnSp>
        <p:nvCxnSpPr>
          <p:cNvPr id="31" name="Straight Connector 30">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404040"/>
            </a:solidFill>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404040"/>
            </a:solidFill>
          </a:ln>
        </p:spPr>
        <p:style>
          <a:lnRef idx="2">
            <a:schemeClr val="accent1"/>
          </a:lnRef>
          <a:fillRef idx="0">
            <a:schemeClr val="accent1"/>
          </a:fillRef>
          <a:effectRef idx="1">
            <a:schemeClr val="accent1"/>
          </a:effectRef>
          <a:fontRef idx="minor">
            <a:schemeClr val="tx1"/>
          </a:fontRef>
        </p:style>
      </p:cxnSp>
      <p:sp>
        <p:nvSpPr>
          <p:cNvPr id="35"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9"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7"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9761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400"/>
                                        <p:tgtEl>
                                          <p:spTgt spid="5">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4"/>
                                        </p:tgtEl>
                                        <p:attrNameLst>
                                          <p:attrName>style.visibility</p:attrName>
                                        </p:attrNameLst>
                                      </p:cBhvr>
                                      <p:to>
                                        <p:strVal val="visible"/>
                                      </p:to>
                                    </p:set>
                                    <p:animEffect transition="in" filter="fade">
                                      <p:cBhvr>
                                        <p:cTn id="10" dur="400"/>
                                        <p:tgtEl>
                                          <p:spTgt spid="4"/>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27"/>
                                        </p:tgtEl>
                                        <p:attrNameLst>
                                          <p:attrName>style.visibility</p:attrName>
                                        </p:attrNameLst>
                                      </p:cBhvr>
                                      <p:to>
                                        <p:strVal val="visible"/>
                                      </p:to>
                                    </p:set>
                                    <p:animEffect transition="in" filter="fade">
                                      <p:cBhvr>
                                        <p:cTn id="13" dur="7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DE308-5F76-4CAD-93C3-76C6D61AAE12}"/>
              </a:ext>
            </a:extLst>
          </p:cNvPr>
          <p:cNvSpPr>
            <a:spLocks noGrp="1"/>
          </p:cNvSpPr>
          <p:nvPr>
            <p:ph type="title"/>
          </p:nvPr>
        </p:nvSpPr>
        <p:spPr/>
        <p:txBody>
          <a:bodyPr/>
          <a:lstStyle/>
          <a:p>
            <a:r>
              <a:rPr lang="en-US"/>
              <a:t>The First Thought Process</a:t>
            </a:r>
          </a:p>
        </p:txBody>
      </p:sp>
      <p:pic>
        <p:nvPicPr>
          <p:cNvPr id="4" name="Picture 4" descr="Text&#10;&#10;Description automatically generated">
            <a:extLst>
              <a:ext uri="{FF2B5EF4-FFF2-40B4-BE49-F238E27FC236}">
                <a16:creationId xmlns:a16="http://schemas.microsoft.com/office/drawing/2014/main" id="{2C384226-00D0-4DC8-A725-4366EAE32BEF}"/>
              </a:ext>
            </a:extLst>
          </p:cNvPr>
          <p:cNvPicPr>
            <a:picLocks noGrp="1" noChangeAspect="1"/>
          </p:cNvPicPr>
          <p:nvPr>
            <p:ph idx="1"/>
          </p:nvPr>
        </p:nvPicPr>
        <p:blipFill>
          <a:blip r:embed="rId2"/>
          <a:stretch>
            <a:fillRect/>
          </a:stretch>
        </p:blipFill>
        <p:spPr>
          <a:xfrm>
            <a:off x="6286059" y="1693102"/>
            <a:ext cx="4724400" cy="3629025"/>
          </a:xfrm>
        </p:spPr>
      </p:pic>
      <p:sp>
        <p:nvSpPr>
          <p:cNvPr id="5" name="TextBox 4">
            <a:extLst>
              <a:ext uri="{FF2B5EF4-FFF2-40B4-BE49-F238E27FC236}">
                <a16:creationId xmlns:a16="http://schemas.microsoft.com/office/drawing/2014/main" id="{3B5A2D98-5515-4925-8E6A-951C4D39AD5F}"/>
              </a:ext>
            </a:extLst>
          </p:cNvPr>
          <p:cNvSpPr txBox="1"/>
          <p:nvPr/>
        </p:nvSpPr>
        <p:spPr>
          <a:xfrm>
            <a:off x="733269" y="1757597"/>
            <a:ext cx="472315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In order to see our different options for moves, we must create away to see future moves beyond just the next. A recursive depth</a:t>
            </a:r>
            <a:r>
              <a:rPr lang="en-US"/>
              <a:t> </a:t>
            </a:r>
            <a:r>
              <a:rPr lang="en-US">
                <a:ea typeface="+mn-lt"/>
                <a:cs typeface="+mn-lt"/>
              </a:rPr>
              <a:t>search is a great way to accomplish this. The code shows how implementing a depth search with our given board state is quite simple. Just have a parameter for the depth and board, a base case, and calling </a:t>
            </a:r>
            <a:r>
              <a:rPr lang="en-US" err="1">
                <a:ea typeface="+mn-lt"/>
                <a:cs typeface="+mn-lt"/>
              </a:rPr>
              <a:t>depthSearch</a:t>
            </a:r>
            <a:r>
              <a:rPr lang="en-US">
                <a:ea typeface="+mn-lt"/>
                <a:cs typeface="+mn-lt"/>
              </a:rPr>
              <a:t> again on all possible board states/moves. The only thing missing is our analysis of the given boards</a:t>
            </a:r>
            <a:endParaRPr lang="en-US"/>
          </a:p>
        </p:txBody>
      </p:sp>
    </p:spTree>
    <p:extLst>
      <p:ext uri="{BB962C8B-B14F-4D97-AF65-F5344CB8AC3E}">
        <p14:creationId xmlns:p14="http://schemas.microsoft.com/office/powerpoint/2010/main" val="144641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7D861-F4B6-4B2D-A0AA-1E84C7749153}"/>
              </a:ext>
            </a:extLst>
          </p:cNvPr>
          <p:cNvSpPr>
            <a:spLocks noGrp="1"/>
          </p:cNvSpPr>
          <p:nvPr>
            <p:ph type="title"/>
          </p:nvPr>
        </p:nvSpPr>
        <p:spPr>
          <a:xfrm>
            <a:off x="4349123" y="609600"/>
            <a:ext cx="4924878" cy="1320800"/>
          </a:xfrm>
        </p:spPr>
        <p:txBody>
          <a:bodyPr anchor="ctr">
            <a:normAutofit/>
          </a:bodyPr>
          <a:lstStyle/>
          <a:p>
            <a:r>
              <a:rPr lang="en-US"/>
              <a:t>Divide and Conquer the Board</a:t>
            </a:r>
          </a:p>
        </p:txBody>
      </p:sp>
      <p:pic>
        <p:nvPicPr>
          <p:cNvPr id="4" name="Picture 4" descr="A picture containing shape&#10;&#10;Description automatically generated">
            <a:extLst>
              <a:ext uri="{FF2B5EF4-FFF2-40B4-BE49-F238E27FC236}">
                <a16:creationId xmlns:a16="http://schemas.microsoft.com/office/drawing/2014/main" id="{1ECC879D-AF59-433B-B3A7-3F0F7FDF5575}"/>
              </a:ext>
            </a:extLst>
          </p:cNvPr>
          <p:cNvPicPr>
            <a:picLocks noChangeAspect="1"/>
          </p:cNvPicPr>
          <p:nvPr/>
        </p:nvPicPr>
        <p:blipFill>
          <a:blip r:embed="rId3"/>
          <a:stretch>
            <a:fillRect/>
          </a:stretch>
        </p:blipFill>
        <p:spPr>
          <a:xfrm>
            <a:off x="1163556" y="804669"/>
            <a:ext cx="2524217" cy="5095617"/>
          </a:xfrm>
          <a:prstGeom prst="rect">
            <a:avLst/>
          </a:prstGeom>
        </p:spPr>
      </p:pic>
      <p:sp>
        <p:nvSpPr>
          <p:cNvPr id="3" name="Content Placeholder 2">
            <a:extLst>
              <a:ext uri="{FF2B5EF4-FFF2-40B4-BE49-F238E27FC236}">
                <a16:creationId xmlns:a16="http://schemas.microsoft.com/office/drawing/2014/main" id="{CDAE238E-DD44-4327-974A-45F518809B34}"/>
              </a:ext>
            </a:extLst>
          </p:cNvPr>
          <p:cNvSpPr>
            <a:spLocks noGrp="1"/>
          </p:cNvSpPr>
          <p:nvPr>
            <p:ph idx="1"/>
          </p:nvPr>
        </p:nvSpPr>
        <p:spPr>
          <a:xfrm>
            <a:off x="4349123" y="2160590"/>
            <a:ext cx="4921876" cy="3739698"/>
          </a:xfrm>
        </p:spPr>
        <p:txBody>
          <a:bodyPr>
            <a:normAutofit/>
          </a:bodyPr>
          <a:lstStyle/>
          <a:p>
            <a:r>
              <a:rPr lang="en-US"/>
              <a:t>As the size of the board (n) increases, it takes exponentially longer to solve the board this way. To speed up the process, we implemented a divide and conquer strategy. This will allow the program to determine if the top row or most left column is complete, and then shrink the size of the board down if it is.</a:t>
            </a:r>
          </a:p>
          <a:p>
            <a:pPr lvl="1"/>
            <a:endParaRPr lang="en-US"/>
          </a:p>
        </p:txBody>
      </p:sp>
    </p:spTree>
    <p:extLst>
      <p:ext uri="{BB962C8B-B14F-4D97-AF65-F5344CB8AC3E}">
        <p14:creationId xmlns:p14="http://schemas.microsoft.com/office/powerpoint/2010/main" val="1750946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4C9D6-4990-4937-92AC-544BDBB85456}"/>
              </a:ext>
            </a:extLst>
          </p:cNvPr>
          <p:cNvSpPr>
            <a:spLocks noGrp="1"/>
          </p:cNvSpPr>
          <p:nvPr>
            <p:ph type="title"/>
          </p:nvPr>
        </p:nvSpPr>
        <p:spPr>
          <a:xfrm>
            <a:off x="4349123" y="609600"/>
            <a:ext cx="4924878" cy="1320800"/>
          </a:xfrm>
        </p:spPr>
        <p:txBody>
          <a:bodyPr anchor="ctr">
            <a:normAutofit/>
          </a:bodyPr>
          <a:lstStyle/>
          <a:p>
            <a:r>
              <a:rPr lang="en-US"/>
              <a:t>Improving Further</a:t>
            </a:r>
          </a:p>
        </p:txBody>
      </p:sp>
      <p:pic>
        <p:nvPicPr>
          <p:cNvPr id="7" name="Picture 10">
            <a:extLst>
              <a:ext uri="{FF2B5EF4-FFF2-40B4-BE49-F238E27FC236}">
                <a16:creationId xmlns:a16="http://schemas.microsoft.com/office/drawing/2014/main" id="{0187B395-E862-41E6-A119-D8A413A8DE9F}"/>
              </a:ext>
            </a:extLst>
          </p:cNvPr>
          <p:cNvPicPr>
            <a:picLocks noChangeAspect="1"/>
          </p:cNvPicPr>
          <p:nvPr/>
        </p:nvPicPr>
        <p:blipFill>
          <a:blip r:embed="rId3"/>
          <a:stretch>
            <a:fillRect/>
          </a:stretch>
        </p:blipFill>
        <p:spPr>
          <a:xfrm>
            <a:off x="1123026" y="804669"/>
            <a:ext cx="2605277" cy="5095617"/>
          </a:xfrm>
          <a:prstGeom prst="rect">
            <a:avLst/>
          </a:prstGeom>
        </p:spPr>
      </p:pic>
      <p:sp>
        <p:nvSpPr>
          <p:cNvPr id="3" name="Content Placeholder 2">
            <a:extLst>
              <a:ext uri="{FF2B5EF4-FFF2-40B4-BE49-F238E27FC236}">
                <a16:creationId xmlns:a16="http://schemas.microsoft.com/office/drawing/2014/main" id="{E0D70295-0E69-46ED-9BB9-60D26AB667F6}"/>
              </a:ext>
            </a:extLst>
          </p:cNvPr>
          <p:cNvSpPr>
            <a:spLocks noGrp="1"/>
          </p:cNvSpPr>
          <p:nvPr>
            <p:ph idx="1"/>
          </p:nvPr>
        </p:nvSpPr>
        <p:spPr>
          <a:xfrm>
            <a:off x="4349123" y="2160590"/>
            <a:ext cx="4921876" cy="3739698"/>
          </a:xfrm>
        </p:spPr>
        <p:txBody>
          <a:bodyPr vert="horz" lIns="91440" tIns="45720" rIns="91440" bIns="45720" rtlCol="0" anchor="t">
            <a:normAutofit lnSpcReduction="10000"/>
          </a:bodyPr>
          <a:lstStyle/>
          <a:p>
            <a:pPr>
              <a:lnSpc>
                <a:spcPct val="90000"/>
              </a:lnSpc>
            </a:pPr>
            <a:r>
              <a:rPr lang="en-US" sz="1700"/>
              <a:t>The depth search still takes a lot of time. So how else can we speed it up? We made functions to give the board a score based on how complete it is. The score is equivalent to the summation of how many moves each piece is away from the goal. The lower the score of the board, the closer it is to complete. By using these scores at the end of the depth searches, we can 'prune' away any boards with scores below a set threshold.</a:t>
            </a:r>
          </a:p>
          <a:p>
            <a:pPr>
              <a:lnSpc>
                <a:spcPct val="90000"/>
              </a:lnSpc>
            </a:pPr>
            <a:endParaRPr lang="en-US" sz="1700"/>
          </a:p>
          <a:p>
            <a:pPr>
              <a:lnSpc>
                <a:spcPct val="90000"/>
              </a:lnSpc>
            </a:pPr>
            <a:r>
              <a:rPr lang="en-US" sz="1700"/>
              <a:t>For example, the 4 piece must move to spaces to the left and one down to reach its target, giving it a score of 3.</a:t>
            </a:r>
          </a:p>
        </p:txBody>
      </p:sp>
      <p:sp>
        <p:nvSpPr>
          <p:cNvPr id="11" name="Arrow: Up 10">
            <a:extLst>
              <a:ext uri="{FF2B5EF4-FFF2-40B4-BE49-F238E27FC236}">
                <a16:creationId xmlns:a16="http://schemas.microsoft.com/office/drawing/2014/main" id="{2C2102C9-0A7C-4FF6-A941-85E5DF613324}"/>
              </a:ext>
            </a:extLst>
          </p:cNvPr>
          <p:cNvSpPr/>
          <p:nvPr/>
        </p:nvSpPr>
        <p:spPr>
          <a:xfrm rot="16200000">
            <a:off x="2306012" y="1334599"/>
            <a:ext cx="318538" cy="116798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Up 19">
            <a:extLst>
              <a:ext uri="{FF2B5EF4-FFF2-40B4-BE49-F238E27FC236}">
                <a16:creationId xmlns:a16="http://schemas.microsoft.com/office/drawing/2014/main" id="{26E603A5-E8A9-4CCF-90AC-28A097691A88}"/>
              </a:ext>
            </a:extLst>
          </p:cNvPr>
          <p:cNvSpPr/>
          <p:nvPr/>
        </p:nvSpPr>
        <p:spPr>
          <a:xfrm rot="10800000">
            <a:off x="1578362" y="2012277"/>
            <a:ext cx="299804" cy="97436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3715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A6D862B-2DDE-4189-A036-F6DE97C9BD64}"/>
              </a:ext>
            </a:extLst>
          </p:cNvPr>
          <p:cNvSpPr>
            <a:spLocks noGrp="1"/>
          </p:cNvSpPr>
          <p:nvPr>
            <p:ph type="title"/>
          </p:nvPr>
        </p:nvSpPr>
        <p:spPr>
          <a:xfrm>
            <a:off x="7181723" y="609600"/>
            <a:ext cx="4512989" cy="2227730"/>
          </a:xfrm>
        </p:spPr>
        <p:txBody>
          <a:bodyPr anchor="ctr">
            <a:normAutofit/>
          </a:bodyPr>
          <a:lstStyle/>
          <a:p>
            <a:r>
              <a:rPr lang="en-US">
                <a:solidFill>
                  <a:srgbClr val="FFFFFF"/>
                </a:solidFill>
              </a:rPr>
              <a:t>Optimizing Searching</a:t>
            </a:r>
          </a:p>
        </p:txBody>
      </p:sp>
      <p:pic>
        <p:nvPicPr>
          <p:cNvPr id="7" name="Graphic 6" descr="Magnifying glass">
            <a:extLst>
              <a:ext uri="{FF2B5EF4-FFF2-40B4-BE49-F238E27FC236}">
                <a16:creationId xmlns:a16="http://schemas.microsoft.com/office/drawing/2014/main" id="{E29D3961-AA75-460E-8F05-94B23A1B862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7251" y="1545062"/>
            <a:ext cx="3856774" cy="3856774"/>
          </a:xfrm>
          <a:prstGeom prst="rect">
            <a:avLst/>
          </a:prstGeom>
        </p:spPr>
      </p:pic>
      <p:sp>
        <p:nvSpPr>
          <p:cNvPr id="3" name="Content Placeholder 2">
            <a:extLst>
              <a:ext uri="{FF2B5EF4-FFF2-40B4-BE49-F238E27FC236}">
                <a16:creationId xmlns:a16="http://schemas.microsoft.com/office/drawing/2014/main" id="{25335753-A390-4F02-BF5B-DD03AA3A5150}"/>
              </a:ext>
            </a:extLst>
          </p:cNvPr>
          <p:cNvSpPr>
            <a:spLocks noGrp="1"/>
          </p:cNvSpPr>
          <p:nvPr>
            <p:ph idx="1"/>
          </p:nvPr>
        </p:nvSpPr>
        <p:spPr>
          <a:xfrm>
            <a:off x="7181725" y="2837329"/>
            <a:ext cx="4512988" cy="3317938"/>
          </a:xfrm>
        </p:spPr>
        <p:txBody>
          <a:bodyPr anchor="t">
            <a:normAutofit/>
          </a:bodyPr>
          <a:lstStyle/>
          <a:p>
            <a:pPr marL="0" indent="0">
              <a:buNone/>
            </a:pPr>
            <a:r>
              <a:rPr lang="en-US">
                <a:solidFill>
                  <a:srgbClr val="FFFFFF"/>
                </a:solidFill>
              </a:rPr>
              <a:t>A big part of this is optimizing the depth search such that is can run at a reasonable time. With just a few simple tweaks to the AI we can achieve this.</a:t>
            </a:r>
          </a:p>
        </p:txBody>
      </p:sp>
    </p:spTree>
    <p:extLst>
      <p:ext uri="{BB962C8B-B14F-4D97-AF65-F5344CB8AC3E}">
        <p14:creationId xmlns:p14="http://schemas.microsoft.com/office/powerpoint/2010/main" val="843938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A27254-207B-4B52-973B-03A6D7C25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E93A51-1173-4104-9E5F-910BDF26B2D1}"/>
              </a:ext>
            </a:extLst>
          </p:cNvPr>
          <p:cNvSpPr>
            <a:spLocks noGrp="1"/>
          </p:cNvSpPr>
          <p:nvPr>
            <p:ph type="title"/>
          </p:nvPr>
        </p:nvSpPr>
        <p:spPr>
          <a:xfrm>
            <a:off x="652481" y="1382486"/>
            <a:ext cx="3547581" cy="4093028"/>
          </a:xfrm>
        </p:spPr>
        <p:txBody>
          <a:bodyPr anchor="ctr">
            <a:normAutofit/>
          </a:bodyPr>
          <a:lstStyle/>
          <a:p>
            <a:r>
              <a:rPr lang="en-US" sz="4400"/>
              <a:t>Optimizing: Avoiding Repeat Moves</a:t>
            </a:r>
          </a:p>
        </p:txBody>
      </p:sp>
      <p:grpSp>
        <p:nvGrpSpPr>
          <p:cNvPr id="11" name="Group 10">
            <a:extLst>
              <a:ext uri="{FF2B5EF4-FFF2-40B4-BE49-F238E27FC236}">
                <a16:creationId xmlns:a16="http://schemas.microsoft.com/office/drawing/2014/main" id="{AE3358E8-FEB4-4E5C-903A-92C75E6BDD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267" y="-8467"/>
            <a:ext cx="4766733" cy="6866467"/>
            <a:chOff x="7425267" y="-8467"/>
            <a:chExt cx="4766733" cy="6866467"/>
          </a:xfrm>
        </p:grpSpPr>
        <p:cxnSp>
          <p:nvCxnSpPr>
            <p:cNvPr id="12" name="Straight Connector 11">
              <a:extLst>
                <a:ext uri="{FF2B5EF4-FFF2-40B4-BE49-F238E27FC236}">
                  <a16:creationId xmlns:a16="http://schemas.microsoft.com/office/drawing/2014/main" id="{65FE9BA5-5847-4FF3-960A-4E3AC28E37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76D98C19-CACB-4DEB-9AA7-5E1D776DBC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8EA0C28F-AA7D-46C7-8D8A-CE97E7EB07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50B7A449-3821-4275-97E9-6B1FF91DE1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D15285ED-C1E9-4539-9551-2D9D3B897D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A57A772B-029C-402F-8961-04AD1B6112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43A98072-A351-47FB-8807-1EEDBF77E3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3BC2C561-1ADE-495B-A04A-92DE414F5D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FE633B79-4994-47EC-9479-56BA3E3A58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D6188152-70CA-4742-AA0D-863A7FDB47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719" y="0"/>
            <a:ext cx="621428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783A42CF-7DD5-43D4-B827-9799A39AC4CC}"/>
              </a:ext>
            </a:extLst>
          </p:cNvPr>
          <p:cNvGraphicFramePr>
            <a:graphicFrameLocks noGrp="1"/>
          </p:cNvGraphicFramePr>
          <p:nvPr>
            <p:ph idx="1"/>
            <p:extLst>
              <p:ext uri="{D42A27DB-BD31-4B8C-83A1-F6EECF244321}">
                <p14:modId xmlns:p14="http://schemas.microsoft.com/office/powerpoint/2010/main" val="326244894"/>
              </p:ext>
            </p:extLst>
          </p:nvPr>
        </p:nvGraphicFramePr>
        <p:xfrm>
          <a:off x="4876847" y="944563"/>
          <a:ext cx="6656769" cy="49212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22172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86B8C-199A-4CBB-9B54-A1BB6CFFC619}"/>
              </a:ext>
            </a:extLst>
          </p:cNvPr>
          <p:cNvSpPr>
            <a:spLocks noGrp="1"/>
          </p:cNvSpPr>
          <p:nvPr>
            <p:ph type="title"/>
          </p:nvPr>
        </p:nvSpPr>
        <p:spPr/>
        <p:txBody>
          <a:bodyPr/>
          <a:lstStyle/>
          <a:p>
            <a:r>
              <a:rPr lang="en-US"/>
              <a:t>Optimizing: More Frequent, Lower Depth Searches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ED7864-5E8A-4A7E-9850-C22C4991FC67}"/>
                  </a:ext>
                </a:extLst>
              </p:cNvPr>
              <p:cNvSpPr>
                <a:spLocks noGrp="1"/>
              </p:cNvSpPr>
              <p:nvPr>
                <p:ph idx="1"/>
              </p:nvPr>
            </p:nvSpPr>
            <p:spPr/>
            <p:txBody>
              <a:bodyPr/>
              <a:lstStyle/>
              <a:p>
                <a:r>
                  <a:rPr lang="en-US"/>
                  <a:t>Rather than using a depth of 30 to solve an entire row we can use the same method twice with a depth 15.</a:t>
                </a:r>
              </a:p>
              <a:p>
                <a:pPr lvl="1"/>
                <a:r>
                  <a:rPr lang="en-US"/>
                  <a:t>Remember, the method will return the best scoring board</a:t>
                </a:r>
              </a:p>
              <a:p>
                <a:r>
                  <a:rPr lang="en-US"/>
                  <a:t>If we assume on average, there are 2 possible moves for the board to make then:</a:t>
                </a:r>
              </a:p>
              <a:p>
                <a:pPr lvl="1"/>
                <a:r>
                  <a:rPr lang="en-US"/>
                  <a:t>A single depth search of 30: </a:t>
                </a:r>
                <a14:m>
                  <m:oMath xmlns:m="http://schemas.openxmlformats.org/officeDocument/2006/math">
                    <m:sSup>
                      <m:sSupPr>
                        <m:ctrlPr>
                          <a:rPr lang="pt-BR"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30</m:t>
                        </m:r>
                      </m:sup>
                    </m:sSup>
                    <m:r>
                      <a:rPr lang="pt-BR" i="1" smtClean="0">
                        <a:latin typeface="Cambria Math" panose="02040503050406030204" pitchFamily="18" charset="0"/>
                      </a:rPr>
                      <m:t>+</m:t>
                    </m:r>
                    <m:r>
                      <a:rPr lang="en-US" b="0" i="1" smtClean="0">
                        <a:latin typeface="Cambria Math" panose="02040503050406030204" pitchFamily="18" charset="0"/>
                      </a:rPr>
                      <m:t> </m:t>
                    </m:r>
                    <m:r>
                      <a:rPr lang="pt-BR" i="1" smtClean="0">
                        <a:latin typeface="Cambria Math" panose="02040503050406030204" pitchFamily="18" charset="0"/>
                      </a:rPr>
                      <m:t>=</m:t>
                    </m:r>
                    <m:r>
                      <a:rPr lang="en-US" b="0" i="1" smtClean="0">
                        <a:latin typeface="Cambria Math" panose="02040503050406030204" pitchFamily="18" charset="0"/>
                      </a:rPr>
                      <m:t>1,073,741,824</m:t>
                    </m:r>
                  </m:oMath>
                </a14:m>
                <a:r>
                  <a:rPr lang="en-US"/>
                  <a:t> boards to analyze</a:t>
                </a:r>
              </a:p>
              <a:p>
                <a:pPr lvl="1"/>
                <a:r>
                  <a:rPr lang="pt-BR"/>
                  <a:t>Two depth searches of 15: </a:t>
                </a:r>
                <a14:m>
                  <m:oMath xmlns:m="http://schemas.openxmlformats.org/officeDocument/2006/math">
                    <m:sSup>
                      <m:sSupPr>
                        <m:ctrlPr>
                          <a:rPr lang="pt-BR"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15</m:t>
                        </m:r>
                      </m:sup>
                    </m:sSup>
                    <m:r>
                      <a:rPr lang="pt-BR" i="1" smtClean="0">
                        <a:latin typeface="Cambria Math" panose="02040503050406030204" pitchFamily="18" charset="0"/>
                      </a:rPr>
                      <m:t>+</m:t>
                    </m:r>
                    <m:sSup>
                      <m:sSupPr>
                        <m:ctrlPr>
                          <a:rPr lang="pt-BR" i="1">
                            <a:latin typeface="Cambria Math" panose="02040503050406030204" pitchFamily="18" charset="0"/>
                          </a:rPr>
                        </m:ctrlPr>
                      </m:sSupPr>
                      <m:e>
                        <m:r>
                          <a:rPr lang="en-US" i="1">
                            <a:latin typeface="Cambria Math" panose="02040503050406030204" pitchFamily="18" charset="0"/>
                          </a:rPr>
                          <m:t>2</m:t>
                        </m:r>
                      </m:e>
                      <m:sup>
                        <m:r>
                          <a:rPr lang="en-US" b="0" i="1" smtClean="0">
                            <a:latin typeface="Cambria Math" panose="02040503050406030204" pitchFamily="18" charset="0"/>
                          </a:rPr>
                          <m:t>15</m:t>
                        </m:r>
                      </m:sup>
                    </m:sSup>
                    <m:r>
                      <a:rPr lang="pt-BR" i="1" smtClean="0">
                        <a:latin typeface="Cambria Math" panose="02040503050406030204" pitchFamily="18" charset="0"/>
                      </a:rPr>
                      <m:t>=</m:t>
                    </m:r>
                    <m:r>
                      <a:rPr lang="en-US" i="1">
                        <a:latin typeface="Cambria Math" panose="02040503050406030204" pitchFamily="18" charset="0"/>
                      </a:rPr>
                      <m:t>65,536</m:t>
                    </m:r>
                  </m:oMath>
                </a14:m>
                <a:r>
                  <a:rPr lang="en-US"/>
                  <a:t> boards to analyze</a:t>
                </a:r>
              </a:p>
              <a:p>
                <a:pPr lvl="2"/>
                <a:r>
                  <a:rPr lang="en-US"/>
                  <a:t>We searched </a:t>
                </a:r>
                <a:r>
                  <a:rPr lang="en-US" i="1"/>
                  <a:t>16,384</a:t>
                </a:r>
                <a:r>
                  <a:rPr lang="en-US"/>
                  <a:t> times less boards!</a:t>
                </a:r>
              </a:p>
            </p:txBody>
          </p:sp>
        </mc:Choice>
        <mc:Fallback xmlns="">
          <p:sp>
            <p:nvSpPr>
              <p:cNvPr id="3" name="Content Placeholder 2">
                <a:extLst>
                  <a:ext uri="{FF2B5EF4-FFF2-40B4-BE49-F238E27FC236}">
                    <a16:creationId xmlns:a16="http://schemas.microsoft.com/office/drawing/2014/main" id="{0FED7864-5E8A-4A7E-9850-C22C4991FC67}"/>
                  </a:ext>
                </a:extLst>
              </p:cNvPr>
              <p:cNvSpPr>
                <a:spLocks noGrp="1" noRot="1" noChangeAspect="1" noMove="1" noResize="1" noEditPoints="1" noAdjustHandles="1" noChangeArrowheads="1" noChangeShapeType="1" noTextEdit="1"/>
              </p:cNvSpPr>
              <p:nvPr>
                <p:ph idx="1"/>
              </p:nvPr>
            </p:nvSpPr>
            <p:spPr>
              <a:blipFill>
                <a:blip r:embed="rId2"/>
                <a:stretch>
                  <a:fillRect l="-284" t="-942"/>
                </a:stretch>
              </a:blipFill>
            </p:spPr>
            <p:txBody>
              <a:bodyPr/>
              <a:lstStyle/>
              <a:p>
                <a:r>
                  <a:rPr lang="en-US">
                    <a:noFill/>
                  </a:rPr>
                  <a:t> </a:t>
                </a:r>
              </a:p>
            </p:txBody>
          </p:sp>
        </mc:Fallback>
      </mc:AlternateContent>
    </p:spTree>
    <p:extLst>
      <p:ext uri="{BB962C8B-B14F-4D97-AF65-F5344CB8AC3E}">
        <p14:creationId xmlns:p14="http://schemas.microsoft.com/office/powerpoint/2010/main" val="15561986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2EC88-F247-48CB-8329-34FDB4A84901}"/>
              </a:ext>
            </a:extLst>
          </p:cNvPr>
          <p:cNvSpPr>
            <a:spLocks noGrp="1"/>
          </p:cNvSpPr>
          <p:nvPr>
            <p:ph type="title"/>
          </p:nvPr>
        </p:nvSpPr>
        <p:spPr>
          <a:xfrm>
            <a:off x="6090445" y="609600"/>
            <a:ext cx="3183556" cy="1320800"/>
          </a:xfrm>
        </p:spPr>
        <p:txBody>
          <a:bodyPr anchor="ctr">
            <a:normAutofit/>
          </a:bodyPr>
          <a:lstStyle/>
          <a:p>
            <a:pPr>
              <a:lnSpc>
                <a:spcPct val="90000"/>
              </a:lnSpc>
            </a:pPr>
            <a:r>
              <a:rPr lang="en-US" sz="2800"/>
              <a:t>Optimizing: Finalizing Efficiencies</a:t>
            </a:r>
          </a:p>
        </p:txBody>
      </p:sp>
      <p:sp>
        <p:nvSpPr>
          <p:cNvPr id="3" name="Content Placeholder 2">
            <a:extLst>
              <a:ext uri="{FF2B5EF4-FFF2-40B4-BE49-F238E27FC236}">
                <a16:creationId xmlns:a16="http://schemas.microsoft.com/office/drawing/2014/main" id="{4A82D2DF-CC9F-4373-BA7A-EF94FFE2C966}"/>
              </a:ext>
            </a:extLst>
          </p:cNvPr>
          <p:cNvSpPr>
            <a:spLocks noGrp="1"/>
          </p:cNvSpPr>
          <p:nvPr>
            <p:ph idx="1"/>
          </p:nvPr>
        </p:nvSpPr>
        <p:spPr>
          <a:xfrm>
            <a:off x="6094410" y="2160589"/>
            <a:ext cx="3176589" cy="3880773"/>
          </a:xfrm>
        </p:spPr>
        <p:txBody>
          <a:bodyPr>
            <a:normAutofit lnSpcReduction="10000"/>
          </a:bodyPr>
          <a:lstStyle/>
          <a:p>
            <a:pPr>
              <a:lnSpc>
                <a:spcPct val="90000"/>
              </a:lnSpc>
            </a:pPr>
            <a:r>
              <a:rPr lang="en-US" sz="1700"/>
              <a:t>We can further prune potential moves. We knows sometimes the score must increase before it can decrease, but it only ever needs to increase a maximum of two in order to get a piece to its goal. That means we can prune any board that’s score is more than two compared to the best board</a:t>
            </a:r>
          </a:p>
          <a:p>
            <a:pPr lvl="1">
              <a:lnSpc>
                <a:spcPct val="90000"/>
              </a:lnSpc>
            </a:pPr>
            <a:r>
              <a:rPr lang="en-US" sz="1700"/>
              <a:t>Remember, we are looking to have the smallest score possible and ideally a 0</a:t>
            </a:r>
          </a:p>
        </p:txBody>
      </p:sp>
      <p:pic>
        <p:nvPicPr>
          <p:cNvPr id="4" name="Picture 3" descr="Text&#10;&#10;Description automatically generated">
            <a:extLst>
              <a:ext uri="{FF2B5EF4-FFF2-40B4-BE49-F238E27FC236}">
                <a16:creationId xmlns:a16="http://schemas.microsoft.com/office/drawing/2014/main" id="{4CC83B26-03DA-43E1-A8A4-96A4E26CB26E}"/>
              </a:ext>
            </a:extLst>
          </p:cNvPr>
          <p:cNvPicPr>
            <a:picLocks noChangeAspect="1"/>
          </p:cNvPicPr>
          <p:nvPr/>
        </p:nvPicPr>
        <p:blipFill>
          <a:blip r:embed="rId2"/>
          <a:stretch>
            <a:fillRect/>
          </a:stretch>
        </p:blipFill>
        <p:spPr>
          <a:xfrm>
            <a:off x="1079392" y="804672"/>
            <a:ext cx="4503837" cy="5237021"/>
          </a:xfrm>
          <a:prstGeom prst="rect">
            <a:avLst/>
          </a:prstGeom>
          <a:ln w="88900" cap="sq" cmpd="thickThin">
            <a:solidFill>
              <a:srgbClr val="000000"/>
            </a:solidFill>
            <a:prstDash val="solid"/>
            <a:miter lim="800000"/>
          </a:ln>
          <a:effectLst>
            <a:innerShdw blurRad="76200">
              <a:srgbClr val="000000"/>
            </a:innerShdw>
          </a:effectLst>
        </p:spPr>
      </p:pic>
      <p:sp>
        <p:nvSpPr>
          <p:cNvPr id="6" name="Arrow: Right 5">
            <a:extLst>
              <a:ext uri="{FF2B5EF4-FFF2-40B4-BE49-F238E27FC236}">
                <a16:creationId xmlns:a16="http://schemas.microsoft.com/office/drawing/2014/main" id="{49488460-60D3-4965-B075-B43AC744A445}"/>
              </a:ext>
            </a:extLst>
          </p:cNvPr>
          <p:cNvSpPr/>
          <p:nvPr/>
        </p:nvSpPr>
        <p:spPr>
          <a:xfrm>
            <a:off x="568211" y="4100975"/>
            <a:ext cx="682305" cy="176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2764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2F95E9C-1B66-42B7-8A86-53D278DD6C8F}"/>
              </a:ext>
            </a:extLst>
          </p:cNvPr>
          <p:cNvSpPr>
            <a:spLocks noGrp="1"/>
          </p:cNvSpPr>
          <p:nvPr>
            <p:ph type="title"/>
          </p:nvPr>
        </p:nvSpPr>
        <p:spPr>
          <a:xfrm>
            <a:off x="7181723" y="609600"/>
            <a:ext cx="4512989" cy="2227730"/>
          </a:xfrm>
        </p:spPr>
        <p:txBody>
          <a:bodyPr anchor="ctr">
            <a:normAutofit/>
          </a:bodyPr>
          <a:lstStyle/>
          <a:p>
            <a:r>
              <a:rPr lang="en-US">
                <a:solidFill>
                  <a:srgbClr val="FFFFFF"/>
                </a:solidFill>
              </a:rPr>
              <a:t>More on Board Design</a:t>
            </a:r>
          </a:p>
        </p:txBody>
      </p:sp>
      <p:pic>
        <p:nvPicPr>
          <p:cNvPr id="7" name="Graphic 6" descr="Puzzle">
            <a:extLst>
              <a:ext uri="{FF2B5EF4-FFF2-40B4-BE49-F238E27FC236}">
                <a16:creationId xmlns:a16="http://schemas.microsoft.com/office/drawing/2014/main" id="{4EFF0D36-48D8-4B41-929D-53742B85CAA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7251" y="1545062"/>
            <a:ext cx="3856774" cy="3856774"/>
          </a:xfrm>
          <a:prstGeom prst="rect">
            <a:avLst/>
          </a:prstGeom>
        </p:spPr>
      </p:pic>
      <p:sp>
        <p:nvSpPr>
          <p:cNvPr id="3" name="Content Placeholder 2">
            <a:extLst>
              <a:ext uri="{FF2B5EF4-FFF2-40B4-BE49-F238E27FC236}">
                <a16:creationId xmlns:a16="http://schemas.microsoft.com/office/drawing/2014/main" id="{3D4826AB-032E-40AC-8012-5699B6F3E896}"/>
              </a:ext>
            </a:extLst>
          </p:cNvPr>
          <p:cNvSpPr>
            <a:spLocks noGrp="1"/>
          </p:cNvSpPr>
          <p:nvPr>
            <p:ph idx="1"/>
          </p:nvPr>
        </p:nvSpPr>
        <p:spPr>
          <a:xfrm>
            <a:off x="7181725" y="2837329"/>
            <a:ext cx="4512988" cy="3317938"/>
          </a:xfrm>
        </p:spPr>
        <p:txBody>
          <a:bodyPr anchor="t">
            <a:normAutofit/>
          </a:bodyPr>
          <a:lstStyle/>
          <a:p>
            <a:pPr marL="0" indent="0">
              <a:buNone/>
            </a:pPr>
            <a:r>
              <a:rPr lang="en-US">
                <a:solidFill>
                  <a:srgbClr val="FFFFFF"/>
                </a:solidFill>
              </a:rPr>
              <a:t>With the methodology put forward, sliding puzzles can now be solved. There are a few more tweaks implemented to ensure that the program can display these boards and work slightly better.</a:t>
            </a:r>
          </a:p>
        </p:txBody>
      </p:sp>
    </p:spTree>
    <p:extLst>
      <p:ext uri="{BB962C8B-B14F-4D97-AF65-F5344CB8AC3E}">
        <p14:creationId xmlns:p14="http://schemas.microsoft.com/office/powerpoint/2010/main" val="18130609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4F236-1488-4A92-9CC4-4BAEC482290C}"/>
              </a:ext>
            </a:extLst>
          </p:cNvPr>
          <p:cNvSpPr>
            <a:spLocks noGrp="1"/>
          </p:cNvSpPr>
          <p:nvPr>
            <p:ph type="title"/>
          </p:nvPr>
        </p:nvSpPr>
        <p:spPr/>
        <p:txBody>
          <a:bodyPr/>
          <a:lstStyle/>
          <a:p>
            <a:r>
              <a:rPr lang="en-US"/>
              <a:t>Board Design: Cloning</a:t>
            </a:r>
          </a:p>
        </p:txBody>
      </p:sp>
      <p:sp>
        <p:nvSpPr>
          <p:cNvPr id="3" name="Content Placeholder 2">
            <a:extLst>
              <a:ext uri="{FF2B5EF4-FFF2-40B4-BE49-F238E27FC236}">
                <a16:creationId xmlns:a16="http://schemas.microsoft.com/office/drawing/2014/main" id="{EB37B03B-C66F-45A7-9A1F-69F931F929FA}"/>
              </a:ext>
            </a:extLst>
          </p:cNvPr>
          <p:cNvSpPr>
            <a:spLocks noGrp="1"/>
          </p:cNvSpPr>
          <p:nvPr>
            <p:ph idx="1"/>
          </p:nvPr>
        </p:nvSpPr>
        <p:spPr/>
        <p:txBody>
          <a:bodyPr/>
          <a:lstStyle/>
          <a:p>
            <a:r>
              <a:rPr lang="en-US"/>
              <a:t>Java is a pain when it comes to making deep copies of objects, it only passes primitives by values, everything else is by address. That means you run the risk of clobbering existing boards. </a:t>
            </a:r>
          </a:p>
          <a:p>
            <a:r>
              <a:rPr lang="en-US"/>
              <a:t>To combat this, we had to create a cloning method to make a copy of the board from their primitives, so we can edit the new child board without affecting the parent. </a:t>
            </a:r>
          </a:p>
          <a:p>
            <a:r>
              <a:rPr lang="en-US"/>
              <a:t>This required some serious refactoring; we discuss it more in our paper.</a:t>
            </a:r>
          </a:p>
        </p:txBody>
      </p:sp>
    </p:spTree>
    <p:extLst>
      <p:ext uri="{BB962C8B-B14F-4D97-AF65-F5344CB8AC3E}">
        <p14:creationId xmlns:p14="http://schemas.microsoft.com/office/powerpoint/2010/main" val="36891664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Isosceles Triangle 13">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67E6151-CEB1-4CD3-98BB-98ABC6B5C984}"/>
              </a:ext>
            </a:extLst>
          </p:cNvPr>
          <p:cNvSpPr>
            <a:spLocks noGrp="1"/>
          </p:cNvSpPr>
          <p:nvPr>
            <p:ph type="title"/>
          </p:nvPr>
        </p:nvSpPr>
        <p:spPr>
          <a:xfrm>
            <a:off x="673754" y="643467"/>
            <a:ext cx="4203045" cy="1375608"/>
          </a:xfrm>
        </p:spPr>
        <p:txBody>
          <a:bodyPr anchor="ctr">
            <a:normAutofit/>
          </a:bodyPr>
          <a:lstStyle/>
          <a:p>
            <a:r>
              <a:rPr lang="en-US">
                <a:solidFill>
                  <a:schemeClr val="bg1"/>
                </a:solidFill>
              </a:rPr>
              <a:t>Board Design: Parent Boards</a:t>
            </a:r>
          </a:p>
        </p:txBody>
      </p:sp>
      <p:sp>
        <p:nvSpPr>
          <p:cNvPr id="3" name="Content Placeholder 2">
            <a:extLst>
              <a:ext uri="{FF2B5EF4-FFF2-40B4-BE49-F238E27FC236}">
                <a16:creationId xmlns:a16="http://schemas.microsoft.com/office/drawing/2014/main" id="{24838D70-26DC-4B95-B21D-AF7FFC154724}"/>
              </a:ext>
            </a:extLst>
          </p:cNvPr>
          <p:cNvSpPr>
            <a:spLocks noGrp="1"/>
          </p:cNvSpPr>
          <p:nvPr>
            <p:ph idx="1"/>
          </p:nvPr>
        </p:nvSpPr>
        <p:spPr>
          <a:xfrm>
            <a:off x="673754" y="2160590"/>
            <a:ext cx="3973943" cy="3440110"/>
          </a:xfrm>
        </p:spPr>
        <p:txBody>
          <a:bodyPr>
            <a:normAutofit/>
          </a:bodyPr>
          <a:lstStyle/>
          <a:p>
            <a:pPr>
              <a:lnSpc>
                <a:spcPct val="90000"/>
              </a:lnSpc>
            </a:pPr>
            <a:r>
              <a:rPr lang="en-US">
                <a:solidFill>
                  <a:schemeClr val="bg1"/>
                </a:solidFill>
              </a:rPr>
              <a:t>Each child board points to the parent board, this allows us to display all the moves prior to the existing move. </a:t>
            </a:r>
          </a:p>
          <a:p>
            <a:pPr>
              <a:lnSpc>
                <a:spcPct val="90000"/>
              </a:lnSpc>
            </a:pPr>
            <a:r>
              <a:rPr lang="en-US">
                <a:solidFill>
                  <a:schemeClr val="bg1"/>
                </a:solidFill>
              </a:rPr>
              <a:t>Each child also holds the number of parents it has. This allows us to tell how many moves it took to reach its current score. If two boards are tied in score for being the best board, the board with the least moves will get the crown</a:t>
            </a:r>
          </a:p>
        </p:txBody>
      </p:sp>
      <p:pic>
        <p:nvPicPr>
          <p:cNvPr id="5" name="Picture 4" descr="Shape, circle&#10;&#10;Description automatically generated">
            <a:extLst>
              <a:ext uri="{FF2B5EF4-FFF2-40B4-BE49-F238E27FC236}">
                <a16:creationId xmlns:a16="http://schemas.microsoft.com/office/drawing/2014/main" id="{C161D1A2-3B46-4807-8485-C8DB9565E7B2}"/>
              </a:ext>
            </a:extLst>
          </p:cNvPr>
          <p:cNvPicPr>
            <a:picLocks noChangeAspect="1"/>
          </p:cNvPicPr>
          <p:nvPr/>
        </p:nvPicPr>
        <p:blipFill>
          <a:blip r:embed="rId2"/>
          <a:stretch>
            <a:fillRect/>
          </a:stretch>
        </p:blipFill>
        <p:spPr>
          <a:xfrm>
            <a:off x="5503984" y="1716833"/>
            <a:ext cx="6688016" cy="3059766"/>
          </a:xfrm>
          <a:prstGeom prst="rect">
            <a:avLst/>
          </a:prstGeom>
        </p:spPr>
      </p:pic>
      <p:sp>
        <p:nvSpPr>
          <p:cNvPr id="16" name="Isosceles Triangle 15">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89896426"/>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7" name="Rectangle 4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Isosceles Triangle 5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54" name="Straight Connector 5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m3d="http://schemas.microsoft.com/office/drawing/2017/model3d" Requires="am3d">
          <p:graphicFrame>
            <p:nvGraphicFramePr>
              <p:cNvPr id="2" name="Content Placeholder 1" descr="Power On Off Icon">
                <a:extLst>
                  <a:ext uri="{FF2B5EF4-FFF2-40B4-BE49-F238E27FC236}">
                    <a16:creationId xmlns:a16="http://schemas.microsoft.com/office/drawing/2014/main" id="{D8F3823E-987D-4022-AFD3-065A53A09EFD}"/>
                  </a:ext>
                </a:extLst>
              </p:cNvPr>
              <p:cNvGraphicFramePr>
                <a:graphicFrameLocks noGrp="1" noChangeAspect="1"/>
              </p:cNvGraphicFramePr>
              <p:nvPr>
                <p:ph idx="1"/>
                <p:extLst>
                  <p:ext uri="{D42A27DB-BD31-4B8C-83A1-F6EECF244321}">
                    <p14:modId xmlns:p14="http://schemas.microsoft.com/office/powerpoint/2010/main" val="1935688464"/>
                  </p:ext>
                </p:extLst>
              </p:nvPr>
            </p:nvGraphicFramePr>
            <p:xfrm>
              <a:off x="6536346" y="1798294"/>
              <a:ext cx="3242946" cy="3775512"/>
            </p:xfrm>
            <a:graphic>
              <a:graphicData uri="http://schemas.microsoft.com/office/drawing/2017/model3d">
                <am3d:model3d r:embed="rId3">
                  <am3d:spPr>
                    <a:xfrm>
                      <a:off x="0" y="0"/>
                      <a:ext cx="3242946" cy="3775512"/>
                    </a:xfrm>
                    <a:prstGeom prst="rect">
                      <a:avLst/>
                    </a:prstGeom>
                  </am3d:spPr>
                  <am3d:camera>
                    <am3d:pos x="0" y="0" z="62478097"/>
                    <am3d:up dx="0" dy="36000000" dz="0"/>
                    <am3d:lookAt x="0" y="0" z="0"/>
                    <am3d:perspective fov="2700000"/>
                  </am3d:camera>
                  <am3d:trans>
                    <am3d:meterPerModelUnit n="8849558" d="1000000"/>
                    <am3d:preTrans dx="0" dy="0" dz="0"/>
                    <am3d:scale>
                      <am3d:sx n="1000000" d="1000000"/>
                      <am3d:sy n="1000000" d="1000000"/>
                      <am3d:sz n="1000000" d="1000000"/>
                    </am3d:scale>
                    <am3d:rot ax="513969" ay="1448057" az="211462"/>
                    <am3d:postTrans dx="0" dy="0" dz="0"/>
                  </am3d:trans>
                  <am3d:raster rName="Office3DRenderer" rVer="16.0.8326">
                    <am3d:blip r:embed="rId4"/>
                  </am3d:raster>
                  <am3d:objViewport viewportSz="506888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Content Placeholder 1" descr="Power On Off Icon">
                <a:extLst>
                  <a:ext uri="{FF2B5EF4-FFF2-40B4-BE49-F238E27FC236}">
                    <a16:creationId xmlns:a16="http://schemas.microsoft.com/office/drawing/2014/main" id="{D8F3823E-987D-4022-AFD3-065A53A09EFD}"/>
                  </a:ext>
                </a:extLst>
              </p:cNvPr>
              <p:cNvPicPr>
                <a:picLocks noGrp="1" noRot="1" noChangeAspect="1" noMove="1" noResize="1" noEditPoints="1" noAdjustHandles="1" noChangeArrowheads="1" noChangeShapeType="1" noCrop="1"/>
              </p:cNvPicPr>
              <p:nvPr/>
            </p:nvPicPr>
            <p:blipFill>
              <a:blip r:embed="rId4"/>
              <a:stretch>
                <a:fillRect/>
              </a:stretch>
            </p:blipFill>
            <p:spPr>
              <a:xfrm>
                <a:off x="6536346" y="1798294"/>
                <a:ext cx="3242946" cy="3775512"/>
              </a:xfrm>
              <a:prstGeom prst="rect">
                <a:avLst/>
              </a:prstGeom>
            </p:spPr>
          </p:pic>
        </mc:Fallback>
      </mc:AlternateContent>
      <p:sp>
        <p:nvSpPr>
          <p:cNvPr id="56" name="Isosceles Triangle 5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4" name="Title 42">
            <a:extLst>
              <a:ext uri="{FF2B5EF4-FFF2-40B4-BE49-F238E27FC236}">
                <a16:creationId xmlns:a16="http://schemas.microsoft.com/office/drawing/2014/main" id="{E6D5F7DB-BD55-41A7-B4C8-AA48D72C11A7}"/>
              </a:ext>
            </a:extLst>
          </p:cNvPr>
          <p:cNvSpPr txBox="1">
            <a:spLocks/>
          </p:cNvSpPr>
          <p:nvPr/>
        </p:nvSpPr>
        <p:spPr>
          <a:xfrm>
            <a:off x="1043950" y="1179151"/>
            <a:ext cx="3300646" cy="446388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Kirt Narain</a:t>
            </a:r>
            <a:br>
              <a:rPr lang="en-US"/>
            </a:br>
            <a:r>
              <a:rPr lang="en-US" sz="2000"/>
              <a:t>CS Major</a:t>
            </a:r>
          </a:p>
        </p:txBody>
      </p:sp>
    </p:spTree>
    <p:extLst>
      <p:ext uri="{BB962C8B-B14F-4D97-AF65-F5344CB8AC3E}">
        <p14:creationId xmlns:p14="http://schemas.microsoft.com/office/powerpoint/2010/main" val="229286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5E21EBE-44DF-4E6D-BF74-68FA2CC3E060}"/>
              </a:ext>
            </a:extLst>
          </p:cNvPr>
          <p:cNvSpPr>
            <a:spLocks noGrp="1"/>
          </p:cNvSpPr>
          <p:nvPr>
            <p:ph type="title"/>
          </p:nvPr>
        </p:nvSpPr>
        <p:spPr>
          <a:xfrm>
            <a:off x="677334" y="609599"/>
            <a:ext cx="3843375" cy="5545667"/>
          </a:xfrm>
        </p:spPr>
        <p:txBody>
          <a:bodyPr anchor="ctr">
            <a:normAutofit/>
          </a:bodyPr>
          <a:lstStyle/>
          <a:p>
            <a:r>
              <a:rPr lang="en-US">
                <a:solidFill>
                  <a:schemeClr val="tx1">
                    <a:lumMod val="85000"/>
                    <a:lumOff val="15000"/>
                  </a:schemeClr>
                </a:solidFill>
              </a:rPr>
              <a:t>Difficulties and Potential Improvements</a:t>
            </a:r>
          </a:p>
        </p:txBody>
      </p:sp>
      <p:sp>
        <p:nvSpPr>
          <p:cNvPr id="3" name="Content Placeholder 2">
            <a:extLst>
              <a:ext uri="{FF2B5EF4-FFF2-40B4-BE49-F238E27FC236}">
                <a16:creationId xmlns:a16="http://schemas.microsoft.com/office/drawing/2014/main" id="{A0BCF5CF-1638-4CA9-976C-896B5FD26433}"/>
              </a:ext>
            </a:extLst>
          </p:cNvPr>
          <p:cNvSpPr>
            <a:spLocks noGrp="1"/>
          </p:cNvSpPr>
          <p:nvPr>
            <p:ph idx="1"/>
          </p:nvPr>
        </p:nvSpPr>
        <p:spPr>
          <a:xfrm>
            <a:off x="6116084" y="609600"/>
            <a:ext cx="5511296" cy="5545667"/>
          </a:xfrm>
        </p:spPr>
        <p:txBody>
          <a:bodyPr anchor="ctr">
            <a:normAutofit/>
          </a:bodyPr>
          <a:lstStyle/>
          <a:p>
            <a:pPr marL="0" indent="0">
              <a:buNone/>
            </a:pPr>
            <a:r>
              <a:rPr lang="en-US" b="0" i="0">
                <a:solidFill>
                  <a:srgbClr val="FFFFFF"/>
                </a:solidFill>
                <a:effectLst/>
              </a:rPr>
              <a:t>We certainly did face difficulties and challenges while creating this AI. It is the first time either group member has ever created a program with this style of depth search and pruning requirement. We also did not manage to finish and make the ability to trial two blanks. The group is aware of other improvements it can make.</a:t>
            </a:r>
            <a:endParaRPr lang="en-US">
              <a:solidFill>
                <a:srgbClr val="FFFFFF"/>
              </a:solidFill>
            </a:endParaRPr>
          </a:p>
        </p:txBody>
      </p:sp>
    </p:spTree>
    <p:extLst>
      <p:ext uri="{BB962C8B-B14F-4D97-AF65-F5344CB8AC3E}">
        <p14:creationId xmlns:p14="http://schemas.microsoft.com/office/powerpoint/2010/main" val="1659842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687C06D-53E4-45F2-B266-CE7031C28339}"/>
              </a:ext>
            </a:extLst>
          </p:cNvPr>
          <p:cNvSpPr>
            <a:spLocks noGrp="1"/>
          </p:cNvSpPr>
          <p:nvPr>
            <p:ph type="title"/>
          </p:nvPr>
        </p:nvSpPr>
        <p:spPr>
          <a:xfrm>
            <a:off x="668200" y="-750905"/>
            <a:ext cx="3367359" cy="5224724"/>
          </a:xfrm>
        </p:spPr>
        <p:txBody>
          <a:bodyPr anchor="ctr">
            <a:normAutofit/>
          </a:bodyPr>
          <a:lstStyle/>
          <a:p>
            <a:r>
              <a:rPr lang="en-US" b="0" i="0">
                <a:effectLst/>
              </a:rPr>
              <a:t>Time Constraints</a:t>
            </a:r>
            <a:endParaRPr lang="en-US"/>
          </a:p>
        </p:txBody>
      </p:sp>
      <p:sp>
        <p:nvSpPr>
          <p:cNvPr id="3" name="Content Placeholder 2">
            <a:extLst>
              <a:ext uri="{FF2B5EF4-FFF2-40B4-BE49-F238E27FC236}">
                <a16:creationId xmlns:a16="http://schemas.microsoft.com/office/drawing/2014/main" id="{D6A8C52C-3196-4BAB-897E-9680FA4991FA}"/>
              </a:ext>
            </a:extLst>
          </p:cNvPr>
          <p:cNvSpPr>
            <a:spLocks noGrp="1"/>
          </p:cNvSpPr>
          <p:nvPr>
            <p:ph idx="1"/>
          </p:nvPr>
        </p:nvSpPr>
        <p:spPr>
          <a:xfrm>
            <a:off x="4654295" y="816638"/>
            <a:ext cx="4619706" cy="5224724"/>
          </a:xfrm>
        </p:spPr>
        <p:txBody>
          <a:bodyPr anchor="ctr">
            <a:normAutofit/>
          </a:bodyPr>
          <a:lstStyle/>
          <a:p>
            <a:r>
              <a:rPr lang="en-US"/>
              <a:t>Both members work near full-time along with being enrolled full-time for college.</a:t>
            </a:r>
          </a:p>
          <a:p>
            <a:r>
              <a:rPr lang="en-US"/>
              <a:t>Since the P-Talk there has been 3 weeks for us to code the AI and create all the write-ups</a:t>
            </a:r>
          </a:p>
          <a:p>
            <a:r>
              <a:rPr lang="en-US"/>
              <a:t>With more time, more things would have been ironed out</a:t>
            </a:r>
          </a:p>
        </p:txBody>
      </p:sp>
      <mc:AlternateContent xmlns:mc="http://schemas.openxmlformats.org/markup-compatibility/2006">
        <mc:Choice xmlns:am3d="http://schemas.microsoft.com/office/drawing/2017/model3d" Requires="am3d">
          <p:graphicFrame>
            <p:nvGraphicFramePr>
              <p:cNvPr id="9" name="3D Model 8" descr="Office Clock">
                <a:extLst>
                  <a:ext uri="{FF2B5EF4-FFF2-40B4-BE49-F238E27FC236}">
                    <a16:creationId xmlns:a16="http://schemas.microsoft.com/office/drawing/2014/main" id="{4EBE39BB-940E-47CC-93EC-B06EBE6C7109}"/>
                  </a:ext>
                </a:extLst>
              </p:cNvPr>
              <p:cNvGraphicFramePr>
                <a:graphicFrameLocks noChangeAspect="1"/>
              </p:cNvGraphicFramePr>
              <p:nvPr>
                <p:extLst>
                  <p:ext uri="{D42A27DB-BD31-4B8C-83A1-F6EECF244321}">
                    <p14:modId xmlns:p14="http://schemas.microsoft.com/office/powerpoint/2010/main" val="3408844471"/>
                  </p:ext>
                </p:extLst>
              </p:nvPr>
            </p:nvGraphicFramePr>
            <p:xfrm>
              <a:off x="480582" y="2494391"/>
              <a:ext cx="3742592" cy="3742593"/>
            </p:xfrm>
            <a:graphic>
              <a:graphicData uri="http://schemas.microsoft.com/office/drawing/2017/model3d">
                <am3d:model3d r:embed="rId2">
                  <am3d:spPr>
                    <a:xfrm>
                      <a:off x="0" y="0"/>
                      <a:ext cx="3742592" cy="3742593"/>
                    </a:xfrm>
                    <a:prstGeom prst="rect">
                      <a:avLst/>
                    </a:prstGeom>
                  </am3d:spPr>
                  <am3d:camera>
                    <am3d:pos x="0" y="0" z="66748509"/>
                    <am3d:up dx="0" dy="36000000" dz="0"/>
                    <am3d:lookAt x="0" y="0" z="0"/>
                    <am3d:perspective fov="2700000"/>
                  </am3d:camera>
                  <am3d:trans>
                    <am3d:meterPerModelUnit n="10240046" d="1000000"/>
                    <am3d:preTrans dx="5" dy="-17999694" dz="-2114943"/>
                    <am3d:scale>
                      <am3d:sx n="1000000" d="1000000"/>
                      <am3d:sy n="1000000" d="1000000"/>
                      <am3d:sz n="1000000" d="1000000"/>
                    </am3d:scale>
                    <am3d:rot ax="395813" ay="1547263" az="172818"/>
                    <am3d:postTrans dx="0" dy="0" dz="0"/>
                  </am3d:trans>
                  <am3d:raster rName="Office3DRenderer" rVer="16.0.8326">
                    <am3d:blip r:embed="rId3"/>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Office Clock">
                <a:extLst>
                  <a:ext uri="{FF2B5EF4-FFF2-40B4-BE49-F238E27FC236}">
                    <a16:creationId xmlns:a16="http://schemas.microsoft.com/office/drawing/2014/main" id="{4EBE39BB-940E-47CC-93EC-B06EBE6C7109}"/>
                  </a:ext>
                </a:extLst>
              </p:cNvPr>
              <p:cNvPicPr>
                <a:picLocks noGrp="1" noRot="1" noChangeAspect="1" noMove="1" noResize="1" noEditPoints="1" noAdjustHandles="1" noChangeArrowheads="1" noChangeShapeType="1" noCrop="1"/>
              </p:cNvPicPr>
              <p:nvPr/>
            </p:nvPicPr>
            <p:blipFill>
              <a:blip r:embed="rId3"/>
              <a:stretch>
                <a:fillRect/>
              </a:stretch>
            </p:blipFill>
            <p:spPr>
              <a:xfrm>
                <a:off x="480582" y="2494391"/>
                <a:ext cx="3742592" cy="3742593"/>
              </a:xfrm>
              <a:prstGeom prst="rect">
                <a:avLst/>
              </a:prstGeom>
            </p:spPr>
          </p:pic>
        </mc:Fallback>
      </mc:AlternateContent>
    </p:spTree>
    <p:extLst>
      <p:ext uri="{BB962C8B-B14F-4D97-AF65-F5344CB8AC3E}">
        <p14:creationId xmlns:p14="http://schemas.microsoft.com/office/powerpoint/2010/main" val="3052563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41955-EBA9-4E13-886C-613A44E60444}"/>
              </a:ext>
            </a:extLst>
          </p:cNvPr>
          <p:cNvSpPr>
            <a:spLocks noGrp="1"/>
          </p:cNvSpPr>
          <p:nvPr>
            <p:ph type="title"/>
          </p:nvPr>
        </p:nvSpPr>
        <p:spPr/>
        <p:txBody>
          <a:bodyPr/>
          <a:lstStyle/>
          <a:p>
            <a:r>
              <a:rPr lang="en-US" b="0" i="0">
                <a:effectLst/>
              </a:rPr>
              <a:t>Code Inefficiency</a:t>
            </a:r>
            <a:endParaRPr lang="en-US"/>
          </a:p>
        </p:txBody>
      </p:sp>
      <p:sp>
        <p:nvSpPr>
          <p:cNvPr id="3" name="Content Placeholder 2">
            <a:extLst>
              <a:ext uri="{FF2B5EF4-FFF2-40B4-BE49-F238E27FC236}">
                <a16:creationId xmlns:a16="http://schemas.microsoft.com/office/drawing/2014/main" id="{F97165FC-1BCB-428A-8C6F-ECDBA3670012}"/>
              </a:ext>
            </a:extLst>
          </p:cNvPr>
          <p:cNvSpPr>
            <a:spLocks noGrp="1"/>
          </p:cNvSpPr>
          <p:nvPr>
            <p:ph idx="1"/>
          </p:nvPr>
        </p:nvSpPr>
        <p:spPr/>
        <p:txBody>
          <a:bodyPr/>
          <a:lstStyle/>
          <a:p>
            <a:r>
              <a:rPr lang="en-US" b="0" i="0">
                <a:effectLst/>
              </a:rPr>
              <a:t>There are certainly points where there are inefficiencies:</a:t>
            </a:r>
          </a:p>
          <a:p>
            <a:pPr lvl="1"/>
            <a:r>
              <a:rPr lang="en-US" b="0" i="0">
                <a:effectLst/>
              </a:rPr>
              <a:t>Using ArrayLists, which are known to run slowly.</a:t>
            </a:r>
          </a:p>
          <a:p>
            <a:pPr lvl="1"/>
            <a:r>
              <a:rPr lang="en-US"/>
              <a:t>Using a language like Java when speed is a priority, C would have been better</a:t>
            </a:r>
          </a:p>
          <a:p>
            <a:pPr lvl="1"/>
            <a:r>
              <a:rPr lang="en-US"/>
              <a:t>Needless loops that could be done linearly or faster</a:t>
            </a:r>
          </a:p>
          <a:p>
            <a:pPr lvl="1"/>
            <a:r>
              <a:rPr lang="en-US"/>
              <a:t>Etc</a:t>
            </a:r>
          </a:p>
          <a:p>
            <a:pPr marL="0" indent="0">
              <a:buNone/>
            </a:pPr>
            <a:r>
              <a:rPr lang="en-US"/>
              <a:t>The choice of language was simply of preference and practice for the group members. Besides that, the inefficiencies are a result of the aforementioned time constraint. When a programmer’s time becomes valuable, they must take shortcuts to get the product done, even it is not as efficient is possible. We took our time for efficiency where it mattered most, like in pruning. </a:t>
            </a:r>
          </a:p>
        </p:txBody>
      </p:sp>
    </p:spTree>
    <p:extLst>
      <p:ext uri="{BB962C8B-B14F-4D97-AF65-F5344CB8AC3E}">
        <p14:creationId xmlns:p14="http://schemas.microsoft.com/office/powerpoint/2010/main" val="34748264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4E7A5-356B-4234-A8C7-DA2CF6060B88}"/>
              </a:ext>
            </a:extLst>
          </p:cNvPr>
          <p:cNvSpPr>
            <a:spLocks noGrp="1"/>
          </p:cNvSpPr>
          <p:nvPr>
            <p:ph type="title"/>
          </p:nvPr>
        </p:nvSpPr>
        <p:spPr>
          <a:xfrm>
            <a:off x="5536734" y="609600"/>
            <a:ext cx="3737268" cy="1320800"/>
          </a:xfrm>
        </p:spPr>
        <p:txBody>
          <a:bodyPr>
            <a:normAutofit/>
          </a:bodyPr>
          <a:lstStyle/>
          <a:p>
            <a:r>
              <a:rPr lang="en-US"/>
              <a:t>Two Blank Implementation</a:t>
            </a:r>
          </a:p>
        </p:txBody>
      </p:sp>
      <p:sp>
        <p:nvSpPr>
          <p:cNvPr id="15" name="Content Placeholder 2">
            <a:extLst>
              <a:ext uri="{FF2B5EF4-FFF2-40B4-BE49-F238E27FC236}">
                <a16:creationId xmlns:a16="http://schemas.microsoft.com/office/drawing/2014/main" id="{234B7E41-F8A7-4700-8951-7C9C02D8047E}"/>
              </a:ext>
            </a:extLst>
          </p:cNvPr>
          <p:cNvSpPr>
            <a:spLocks noGrp="1"/>
          </p:cNvSpPr>
          <p:nvPr>
            <p:ph idx="1"/>
          </p:nvPr>
        </p:nvSpPr>
        <p:spPr>
          <a:xfrm>
            <a:off x="5209563" y="2160589"/>
            <a:ext cx="4064439" cy="3880773"/>
          </a:xfrm>
        </p:spPr>
        <p:txBody>
          <a:bodyPr>
            <a:normAutofit/>
          </a:bodyPr>
          <a:lstStyle/>
          <a:p>
            <a:r>
              <a:rPr lang="en-US"/>
              <a:t>We are confident in being able to implement a two-blank version, however, time constraints as mentioned earlier defiantly became an issue.</a:t>
            </a:r>
          </a:p>
          <a:p>
            <a:r>
              <a:rPr lang="en-US"/>
              <a:t>Creating Two Blank would also require lots of refactoring</a:t>
            </a:r>
          </a:p>
          <a:p>
            <a:r>
              <a:rPr lang="en-US"/>
              <a:t>That being said, we know how we would tackle this challenge</a:t>
            </a:r>
          </a:p>
        </p:txBody>
      </p:sp>
      <p:pic>
        <p:nvPicPr>
          <p:cNvPr id="16" name="Picture 4" descr="Question mark on green pastel background">
            <a:extLst>
              <a:ext uri="{FF2B5EF4-FFF2-40B4-BE49-F238E27FC236}">
                <a16:creationId xmlns:a16="http://schemas.microsoft.com/office/drawing/2014/main" id="{9D5A7DE9-49C3-4E2C-92D8-3BCBC7FC6ED5}"/>
              </a:ext>
            </a:extLst>
          </p:cNvPr>
          <p:cNvPicPr>
            <a:picLocks noChangeAspect="1"/>
          </p:cNvPicPr>
          <p:nvPr/>
        </p:nvPicPr>
        <p:blipFill rotWithShape="1">
          <a:blip r:embed="rId2"/>
          <a:srcRect l="40496" r="504"/>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a:solidFill>
            <a:schemeClr val="accent1">
              <a:alpha val="88000"/>
            </a:schemeClr>
          </a:solidFill>
        </p:spPr>
      </p:pic>
      <p:sp>
        <p:nvSpPr>
          <p:cNvPr id="17" name="Isosceles Triangle 8">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5898282"/>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404E7A5-356B-4234-A8C7-DA2CF6060B88}"/>
              </a:ext>
            </a:extLst>
          </p:cNvPr>
          <p:cNvSpPr>
            <a:spLocks noGrp="1"/>
          </p:cNvSpPr>
          <p:nvPr>
            <p:ph type="title"/>
          </p:nvPr>
        </p:nvSpPr>
        <p:spPr>
          <a:xfrm>
            <a:off x="7181723" y="609600"/>
            <a:ext cx="4512989" cy="2227730"/>
          </a:xfrm>
        </p:spPr>
        <p:txBody>
          <a:bodyPr anchor="ctr">
            <a:normAutofit/>
          </a:bodyPr>
          <a:lstStyle/>
          <a:p>
            <a:r>
              <a:rPr lang="en-US">
                <a:solidFill>
                  <a:srgbClr val="FFFFFF"/>
                </a:solidFill>
              </a:rPr>
              <a:t>Two Blanks: More Possibilities</a:t>
            </a:r>
          </a:p>
        </p:txBody>
      </p:sp>
      <p:pic>
        <p:nvPicPr>
          <p:cNvPr id="7" name="Graphic 6" descr="Transfer">
            <a:extLst>
              <a:ext uri="{FF2B5EF4-FFF2-40B4-BE49-F238E27FC236}">
                <a16:creationId xmlns:a16="http://schemas.microsoft.com/office/drawing/2014/main" id="{7BAD2E06-C0EB-40C0-BD12-E5799635D46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7251" y="1545062"/>
            <a:ext cx="3856774" cy="3856774"/>
          </a:xfrm>
          <a:prstGeom prst="rect">
            <a:avLst/>
          </a:prstGeom>
        </p:spPr>
      </p:pic>
      <p:sp>
        <p:nvSpPr>
          <p:cNvPr id="3" name="Content Placeholder 2">
            <a:extLst>
              <a:ext uri="{FF2B5EF4-FFF2-40B4-BE49-F238E27FC236}">
                <a16:creationId xmlns:a16="http://schemas.microsoft.com/office/drawing/2014/main" id="{234B7E41-F8A7-4700-8951-7C9C02D8047E}"/>
              </a:ext>
            </a:extLst>
          </p:cNvPr>
          <p:cNvSpPr>
            <a:spLocks noGrp="1"/>
          </p:cNvSpPr>
          <p:nvPr>
            <p:ph idx="1"/>
          </p:nvPr>
        </p:nvSpPr>
        <p:spPr>
          <a:xfrm>
            <a:off x="7181725" y="2837329"/>
            <a:ext cx="4512988" cy="3317938"/>
          </a:xfrm>
        </p:spPr>
        <p:txBody>
          <a:bodyPr anchor="t">
            <a:normAutofit/>
          </a:bodyPr>
          <a:lstStyle/>
          <a:p>
            <a:r>
              <a:rPr lang="en-US">
                <a:solidFill>
                  <a:srgbClr val="FFFFFF"/>
                </a:solidFill>
              </a:rPr>
              <a:t>With one blank: There are a maximum of 3 possible moves</a:t>
            </a:r>
          </a:p>
          <a:p>
            <a:r>
              <a:rPr lang="en-US">
                <a:solidFill>
                  <a:srgbClr val="FFFFFF"/>
                </a:solidFill>
              </a:rPr>
              <a:t>With two blanks: There are a maximum of 17 possible moves </a:t>
            </a:r>
          </a:p>
          <a:p>
            <a:pPr lvl="1"/>
            <a:r>
              <a:rPr lang="en-US" b="0" i="0">
                <a:solidFill>
                  <a:srgbClr val="FFFFFF"/>
                </a:solidFill>
                <a:effectLst/>
              </a:rPr>
              <a:t>We would have to look with much less depth.</a:t>
            </a:r>
          </a:p>
          <a:p>
            <a:r>
              <a:rPr lang="en-US">
                <a:solidFill>
                  <a:srgbClr val="FFFFFF"/>
                </a:solidFill>
              </a:rPr>
              <a:t>However, it takes even less moves to get to a solution, so that less depth may not end up mattering. It could take say 20 moves instead of 50.</a:t>
            </a:r>
          </a:p>
          <a:p>
            <a:pPr lvl="1"/>
            <a:endParaRPr lang="en-US">
              <a:solidFill>
                <a:srgbClr val="FFFFFF"/>
              </a:solidFill>
            </a:endParaRPr>
          </a:p>
          <a:p>
            <a:endParaRPr lang="en-US">
              <a:solidFill>
                <a:srgbClr val="FFFFFF"/>
              </a:solidFill>
            </a:endParaRPr>
          </a:p>
        </p:txBody>
      </p:sp>
    </p:spTree>
    <p:extLst>
      <p:ext uri="{BB962C8B-B14F-4D97-AF65-F5344CB8AC3E}">
        <p14:creationId xmlns:p14="http://schemas.microsoft.com/office/powerpoint/2010/main" val="23712578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F8015-55E3-4861-B333-879CE010486A}"/>
              </a:ext>
            </a:extLst>
          </p:cNvPr>
          <p:cNvSpPr>
            <a:spLocks noGrp="1"/>
          </p:cNvSpPr>
          <p:nvPr>
            <p:ph type="title"/>
          </p:nvPr>
        </p:nvSpPr>
        <p:spPr>
          <a:xfrm>
            <a:off x="677334" y="609600"/>
            <a:ext cx="8596668" cy="1320800"/>
          </a:xfrm>
        </p:spPr>
        <p:txBody>
          <a:bodyPr anchor="t">
            <a:normAutofit/>
          </a:bodyPr>
          <a:lstStyle/>
          <a:p>
            <a:r>
              <a:rPr lang="en-US"/>
              <a:t>Two Blanks: Better Pruning</a:t>
            </a:r>
          </a:p>
        </p:txBody>
      </p:sp>
      <p:sp>
        <p:nvSpPr>
          <p:cNvPr id="3" name="Content Placeholder 2">
            <a:extLst>
              <a:ext uri="{FF2B5EF4-FFF2-40B4-BE49-F238E27FC236}">
                <a16:creationId xmlns:a16="http://schemas.microsoft.com/office/drawing/2014/main" id="{1B57B4A3-9253-4504-8FEB-5873F519681B}"/>
              </a:ext>
            </a:extLst>
          </p:cNvPr>
          <p:cNvSpPr>
            <a:spLocks noGrp="1"/>
          </p:cNvSpPr>
          <p:nvPr>
            <p:ph idx="1"/>
          </p:nvPr>
        </p:nvSpPr>
        <p:spPr>
          <a:xfrm>
            <a:off x="677334" y="2160590"/>
            <a:ext cx="5220430" cy="3701270"/>
          </a:xfrm>
        </p:spPr>
        <p:txBody>
          <a:bodyPr>
            <a:normAutofit/>
          </a:bodyPr>
          <a:lstStyle/>
          <a:p>
            <a:pPr>
              <a:lnSpc>
                <a:spcPct val="90000"/>
              </a:lnSpc>
            </a:pPr>
            <a:r>
              <a:rPr lang="en-US" sz="1500" b="0" i="0">
                <a:effectLst/>
              </a:rPr>
              <a:t>With 2 blank spaces, we can prune even more aggressively.</a:t>
            </a:r>
            <a:endParaRPr lang="en-US" sz="1500"/>
          </a:p>
          <a:p>
            <a:pPr>
              <a:lnSpc>
                <a:spcPct val="90000"/>
              </a:lnSpc>
            </a:pPr>
            <a:r>
              <a:rPr lang="en-US" sz="1500" b="0" i="0">
                <a:effectLst/>
              </a:rPr>
              <a:t>Remember how we discard boards that are more than 2 + </a:t>
            </a:r>
            <a:r>
              <a:rPr lang="en-US" sz="1500" b="0" i="1">
                <a:effectLst/>
              </a:rPr>
              <a:t>bestRowScore</a:t>
            </a:r>
            <a:r>
              <a:rPr lang="en-US" sz="1500" b="0" i="0">
                <a:effectLst/>
              </a:rPr>
              <a:t>?</a:t>
            </a:r>
          </a:p>
          <a:p>
            <a:pPr lvl="1">
              <a:lnSpc>
                <a:spcPct val="90000"/>
              </a:lnSpc>
            </a:pPr>
            <a:r>
              <a:rPr lang="en-US" sz="1500"/>
              <a:t>This is to give our AI flexible to move backwards in order to move forwards. A two blank version would need less flexibility since we’d have more movement control.</a:t>
            </a:r>
          </a:p>
          <a:p>
            <a:pPr>
              <a:lnSpc>
                <a:spcPct val="90000"/>
              </a:lnSpc>
            </a:pPr>
            <a:r>
              <a:rPr lang="en-US" sz="1500" b="0" i="0">
                <a:effectLst/>
              </a:rPr>
              <a:t>We can be more aggressive with our pruning and try to discard any board that is 1 + </a:t>
            </a:r>
            <a:r>
              <a:rPr lang="en-US" sz="1500" b="0" i="1">
                <a:effectLst/>
              </a:rPr>
              <a:t>bestRowScore</a:t>
            </a:r>
            <a:r>
              <a:rPr lang="en-US" sz="1500" b="0" i="0">
                <a:effectLst/>
              </a:rPr>
              <a:t> and maybe even try discarding everything greater than the </a:t>
            </a:r>
            <a:r>
              <a:rPr lang="en-US" sz="1500" b="0" i="1">
                <a:effectLst/>
              </a:rPr>
              <a:t>bestRowScore</a:t>
            </a:r>
          </a:p>
          <a:p>
            <a:pPr>
              <a:lnSpc>
                <a:spcPct val="90000"/>
              </a:lnSpc>
            </a:pPr>
            <a:r>
              <a:rPr lang="en-US" sz="1500"/>
              <a:t>We wonder if this might end up being even faster than one blank with this ability. </a:t>
            </a:r>
          </a:p>
        </p:txBody>
      </p:sp>
      <p:pic>
        <p:nvPicPr>
          <p:cNvPr id="5" name="Picture 4" descr="Text&#10;&#10;Description automatically generated">
            <a:extLst>
              <a:ext uri="{FF2B5EF4-FFF2-40B4-BE49-F238E27FC236}">
                <a16:creationId xmlns:a16="http://schemas.microsoft.com/office/drawing/2014/main" id="{0BCB1982-1B91-4C79-B641-3E7A98EA142A}"/>
              </a:ext>
            </a:extLst>
          </p:cNvPr>
          <p:cNvPicPr>
            <a:picLocks noChangeAspect="1"/>
          </p:cNvPicPr>
          <p:nvPr/>
        </p:nvPicPr>
        <p:blipFill>
          <a:blip r:embed="rId2"/>
          <a:stretch>
            <a:fillRect/>
          </a:stretch>
        </p:blipFill>
        <p:spPr>
          <a:xfrm>
            <a:off x="6573192" y="967548"/>
            <a:ext cx="4209108" cy="4894312"/>
          </a:xfrm>
          <a:prstGeom prst="rect">
            <a:avLst/>
          </a:prstGeom>
          <a:ln w="88900" cap="sq" cmpd="thickThin">
            <a:solidFill>
              <a:srgbClr val="000000"/>
            </a:solidFill>
            <a:prstDash val="solid"/>
            <a:miter lim="800000"/>
          </a:ln>
          <a:effectLst>
            <a:innerShdw blurRad="76200">
              <a:srgbClr val="000000"/>
            </a:innerShdw>
          </a:effectLst>
        </p:spPr>
      </p:pic>
      <p:sp>
        <p:nvSpPr>
          <p:cNvPr id="6" name="Arrow: Right 5">
            <a:extLst>
              <a:ext uri="{FF2B5EF4-FFF2-40B4-BE49-F238E27FC236}">
                <a16:creationId xmlns:a16="http://schemas.microsoft.com/office/drawing/2014/main" id="{A850908D-2E69-43A0-8632-61EEE1613268}"/>
              </a:ext>
            </a:extLst>
          </p:cNvPr>
          <p:cNvSpPr/>
          <p:nvPr/>
        </p:nvSpPr>
        <p:spPr>
          <a:xfrm>
            <a:off x="6095999" y="4051882"/>
            <a:ext cx="682305" cy="176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70946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8" name="Rectangle 8">
            <a:extLst>
              <a:ext uri="{FF2B5EF4-FFF2-40B4-BE49-F238E27FC236}">
                <a16:creationId xmlns:a16="http://schemas.microsoft.com/office/drawing/2014/main" id="{1DA27254-207B-4B52-973B-03A6D7C25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8A9CEC-C0EF-4614-9C79-FEFAF4DE436D}"/>
              </a:ext>
            </a:extLst>
          </p:cNvPr>
          <p:cNvSpPr>
            <a:spLocks noGrp="1"/>
          </p:cNvSpPr>
          <p:nvPr>
            <p:ph type="title"/>
          </p:nvPr>
        </p:nvSpPr>
        <p:spPr>
          <a:xfrm>
            <a:off x="652481" y="1382486"/>
            <a:ext cx="3547581" cy="4093028"/>
          </a:xfrm>
        </p:spPr>
        <p:txBody>
          <a:bodyPr anchor="ctr">
            <a:normAutofit/>
          </a:bodyPr>
          <a:lstStyle/>
          <a:p>
            <a:r>
              <a:rPr lang="en-US" sz="4400"/>
              <a:t>Group Takeaways</a:t>
            </a:r>
          </a:p>
        </p:txBody>
      </p:sp>
      <p:grpSp>
        <p:nvGrpSpPr>
          <p:cNvPr id="29" name="Group 10">
            <a:extLst>
              <a:ext uri="{FF2B5EF4-FFF2-40B4-BE49-F238E27FC236}">
                <a16:creationId xmlns:a16="http://schemas.microsoft.com/office/drawing/2014/main" id="{AE3358E8-FEB4-4E5C-903A-92C75E6BDD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267" y="-8467"/>
            <a:ext cx="4766733" cy="6866467"/>
            <a:chOff x="7425267" y="-8467"/>
            <a:chExt cx="4766733" cy="6866467"/>
          </a:xfrm>
        </p:grpSpPr>
        <p:cxnSp>
          <p:nvCxnSpPr>
            <p:cNvPr id="12" name="Straight Connector 11">
              <a:extLst>
                <a:ext uri="{FF2B5EF4-FFF2-40B4-BE49-F238E27FC236}">
                  <a16:creationId xmlns:a16="http://schemas.microsoft.com/office/drawing/2014/main" id="{65FE9BA5-5847-4FF3-960A-4E3AC28E37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30" name="Straight Connector 12">
              <a:extLst>
                <a:ext uri="{FF2B5EF4-FFF2-40B4-BE49-F238E27FC236}">
                  <a16:creationId xmlns:a16="http://schemas.microsoft.com/office/drawing/2014/main" id="{76D98C19-CACB-4DEB-9AA7-5E1D776DBC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8EA0C28F-AA7D-46C7-8D8A-CE97E7EB07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50B7A449-3821-4275-97E9-6B1FF91DE1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D15285ED-C1E9-4539-9551-2D9D3B897D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A57A772B-029C-402F-8961-04AD1B6112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43A98072-A351-47FB-8807-1EEDBF77E3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3BC2C561-1ADE-495B-A04A-92DE414F5D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FE633B79-4994-47EC-9479-56BA3E3A58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31" name="Rectangle 21">
            <a:extLst>
              <a:ext uri="{FF2B5EF4-FFF2-40B4-BE49-F238E27FC236}">
                <a16:creationId xmlns:a16="http://schemas.microsoft.com/office/drawing/2014/main" id="{D6188152-70CA-4742-AA0D-863A7FDB47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719" y="0"/>
            <a:ext cx="621428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2" name="Content Placeholder 2">
            <a:extLst>
              <a:ext uri="{FF2B5EF4-FFF2-40B4-BE49-F238E27FC236}">
                <a16:creationId xmlns:a16="http://schemas.microsoft.com/office/drawing/2014/main" id="{F2C81E27-CF2F-42AD-9943-16C5EF5F3BF6}"/>
              </a:ext>
            </a:extLst>
          </p:cNvPr>
          <p:cNvGraphicFramePr>
            <a:graphicFrameLocks noGrp="1"/>
          </p:cNvGraphicFramePr>
          <p:nvPr>
            <p:ph idx="1"/>
            <p:extLst>
              <p:ext uri="{D42A27DB-BD31-4B8C-83A1-F6EECF244321}">
                <p14:modId xmlns:p14="http://schemas.microsoft.com/office/powerpoint/2010/main" val="2007071058"/>
              </p:ext>
            </p:extLst>
          </p:nvPr>
        </p:nvGraphicFramePr>
        <p:xfrm>
          <a:off x="4876847" y="944563"/>
          <a:ext cx="6656769" cy="49212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17197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B36ED-A80D-491D-8B17-DE86C0DFAC62}"/>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CE94A487-B3F4-4380-9878-E9ADB25ACB96}"/>
              </a:ext>
            </a:extLst>
          </p:cNvPr>
          <p:cNvSpPr>
            <a:spLocks noGrp="1"/>
          </p:cNvSpPr>
          <p:nvPr>
            <p:ph idx="1"/>
          </p:nvPr>
        </p:nvSpPr>
        <p:spPr>
          <a:xfrm>
            <a:off x="677334" y="1930400"/>
            <a:ext cx="8596668" cy="3880773"/>
          </a:xfrm>
        </p:spPr>
        <p:txBody>
          <a:bodyPr/>
          <a:lstStyle/>
          <a:p>
            <a:pPr marL="0" indent="0">
              <a:buNone/>
            </a:pPr>
            <a:endParaRPr lang="en-US"/>
          </a:p>
          <a:p>
            <a:r>
              <a:rPr lang="en-US">
                <a:effectLst/>
              </a:rPr>
              <a:t>R. Stern, N. Sturtevant, A. </a:t>
            </a:r>
            <a:r>
              <a:rPr lang="en-US" err="1">
                <a:effectLst/>
              </a:rPr>
              <a:t>Felner</a:t>
            </a:r>
            <a:r>
              <a:rPr lang="en-US">
                <a:effectLst/>
              </a:rPr>
              <a:t>, S. Koenig, H. Ma, T. Walker, J. Li, D. Atzmon, L. Cohen, T. K. S. Kumar, E. </a:t>
            </a:r>
            <a:r>
              <a:rPr lang="en-US" err="1">
                <a:effectLst/>
              </a:rPr>
              <a:t>Boyarski</a:t>
            </a:r>
            <a:r>
              <a:rPr lang="en-US">
                <a:effectLst/>
              </a:rPr>
              <a:t>, and R. </a:t>
            </a:r>
            <a:r>
              <a:rPr lang="en-US" err="1">
                <a:effectLst/>
              </a:rPr>
              <a:t>Bartak</a:t>
            </a:r>
            <a:r>
              <a:rPr lang="en-US">
                <a:effectLst/>
              </a:rPr>
              <a:t>, “Multi-Agent Pathfinding: Definitions, Variants, and Benchmarks,” </a:t>
            </a:r>
            <a:r>
              <a:rPr lang="en-US" i="1">
                <a:effectLst/>
              </a:rPr>
              <a:t>arXiv.org</a:t>
            </a:r>
            <a:r>
              <a:rPr lang="en-US">
                <a:effectLst/>
              </a:rPr>
              <a:t>, 19-Jun-2019. [Online]. Available: https://arxiv.org/abs/1906.08291. [Accessed: 02-Apr-2021]. </a:t>
            </a:r>
          </a:p>
          <a:p>
            <a:r>
              <a:rPr lang="en-US">
                <a:effectLst/>
              </a:rPr>
              <a:t>N. </a:t>
            </a:r>
            <a:r>
              <a:rPr lang="en-US" err="1">
                <a:effectLst/>
              </a:rPr>
              <a:t>Ayanian</a:t>
            </a:r>
            <a:r>
              <a:rPr lang="en-US">
                <a:effectLst/>
              </a:rPr>
              <a:t>, T. Cai, and L. Cohen, “Multi-Agent Path Finding,” </a:t>
            </a:r>
            <a:r>
              <a:rPr lang="en-US" i="1" err="1">
                <a:effectLst/>
              </a:rPr>
              <a:t>idm</a:t>
            </a:r>
            <a:r>
              <a:rPr lang="en-US" i="1">
                <a:effectLst/>
              </a:rPr>
              <a:t>-lab</a:t>
            </a:r>
            <a:r>
              <a:rPr lang="en-US">
                <a:effectLst/>
              </a:rPr>
              <a:t>. [Online]. Available: http://idm-lab.org/slides/mapf-tutorial.pdf. [Accessed: 02-Apr-2021]. </a:t>
            </a:r>
          </a:p>
          <a:p>
            <a:pPr marL="0" indent="0">
              <a:buNone/>
            </a:pPr>
            <a:endParaRPr lang="en-US">
              <a:effectLst/>
            </a:endParaRPr>
          </a:p>
          <a:p>
            <a:endParaRPr lang="en-US"/>
          </a:p>
          <a:p>
            <a:endParaRPr lang="en-US"/>
          </a:p>
        </p:txBody>
      </p:sp>
    </p:spTree>
    <p:extLst>
      <p:ext uri="{BB962C8B-B14F-4D97-AF65-F5344CB8AC3E}">
        <p14:creationId xmlns:p14="http://schemas.microsoft.com/office/powerpoint/2010/main" val="453073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1" name="Group 8">
            <a:extLst>
              <a:ext uri="{FF2B5EF4-FFF2-40B4-BE49-F238E27FC236}">
                <a16:creationId xmlns:a16="http://schemas.microsoft.com/office/drawing/2014/main" id="{6A761A44-A936-4382-8A16-7ED6A2903D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5459EE73-661E-48AA-A374-BF2B850F581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D653EA91-5E43-427F-B0AB-1B8A496BC6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57571081-E136-40F9-B123-3A16F53BEB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25">
              <a:extLst>
                <a:ext uri="{FF2B5EF4-FFF2-40B4-BE49-F238E27FC236}">
                  <a16:creationId xmlns:a16="http://schemas.microsoft.com/office/drawing/2014/main" id="{73197C11-EFC2-4F71-BEFF-B7EE3EEFF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3">
              <a:extLst>
                <a:ext uri="{FF2B5EF4-FFF2-40B4-BE49-F238E27FC236}">
                  <a16:creationId xmlns:a16="http://schemas.microsoft.com/office/drawing/2014/main" id="{074C7561-7217-4DBC-8C63-2BB8560D6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7">
              <a:extLst>
                <a:ext uri="{FF2B5EF4-FFF2-40B4-BE49-F238E27FC236}">
                  <a16:creationId xmlns:a16="http://schemas.microsoft.com/office/drawing/2014/main" id="{6EB4E4EC-EA7F-4A46-9AF5-7E3E4E543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8">
              <a:extLst>
                <a:ext uri="{FF2B5EF4-FFF2-40B4-BE49-F238E27FC236}">
                  <a16:creationId xmlns:a16="http://schemas.microsoft.com/office/drawing/2014/main" id="{9048D13B-C50D-4EF9-AB6D-86713B7D43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9">
              <a:extLst>
                <a:ext uri="{FF2B5EF4-FFF2-40B4-BE49-F238E27FC236}">
                  <a16:creationId xmlns:a16="http://schemas.microsoft.com/office/drawing/2014/main" id="{8213FFC7-C869-40A9-8DBD-B311B342E7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A029FB91-93F5-4D40-9014-8D5108951E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F6022FD2-DE49-41E6-B3BF-B113018CA2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52" name="Picture 4" descr="Many question marks on black background">
            <a:extLst>
              <a:ext uri="{FF2B5EF4-FFF2-40B4-BE49-F238E27FC236}">
                <a16:creationId xmlns:a16="http://schemas.microsoft.com/office/drawing/2014/main" id="{34ADB16F-554B-4FFB-92F5-1264E65A0467}"/>
              </a:ext>
            </a:extLst>
          </p:cNvPr>
          <p:cNvPicPr>
            <a:picLocks noChangeAspect="1"/>
          </p:cNvPicPr>
          <p:nvPr/>
        </p:nvPicPr>
        <p:blipFill rotWithShape="1">
          <a:blip r:embed="rId3">
            <a:duotone>
              <a:prstClr val="black"/>
              <a:prstClr val="white"/>
            </a:duotone>
          </a:blip>
          <a:srcRect l="36531" r="2" b="2"/>
          <a:stretch/>
        </p:blipFill>
        <p:spPr>
          <a:xfrm>
            <a:off x="5053263" y="-1"/>
            <a:ext cx="7135561" cy="6858001"/>
          </a:xfrm>
          <a:custGeom>
            <a:avLst/>
            <a:gdLst/>
            <a:ahLst/>
            <a:cxnLst/>
            <a:rect l="l" t="t" r="r" b="b"/>
            <a:pathLst>
              <a:path w="7135561" h="6858001">
                <a:moveTo>
                  <a:pt x="450267" y="0"/>
                </a:moveTo>
                <a:lnTo>
                  <a:pt x="7135561" y="0"/>
                </a:lnTo>
                <a:lnTo>
                  <a:pt x="7135561" y="6858001"/>
                </a:lnTo>
                <a:lnTo>
                  <a:pt x="98089" y="6858001"/>
                </a:lnTo>
                <a:lnTo>
                  <a:pt x="1873508" y="4521201"/>
                </a:lnTo>
                <a:close/>
                <a:moveTo>
                  <a:pt x="0" y="0"/>
                </a:moveTo>
                <a:lnTo>
                  <a:pt x="450267" y="0"/>
                </a:lnTo>
                <a:lnTo>
                  <a:pt x="0" y="482"/>
                </a:lnTo>
                <a:close/>
              </a:path>
            </a:pathLst>
          </a:custGeom>
        </p:spPr>
      </p:pic>
      <p:sp>
        <p:nvSpPr>
          <p:cNvPr id="2" name="Title 1">
            <a:extLst>
              <a:ext uri="{FF2B5EF4-FFF2-40B4-BE49-F238E27FC236}">
                <a16:creationId xmlns:a16="http://schemas.microsoft.com/office/drawing/2014/main" id="{5677C836-1EE0-4015-BBB9-7BECAC8C9AB3}"/>
              </a:ext>
            </a:extLst>
          </p:cNvPr>
          <p:cNvSpPr>
            <a:spLocks noGrp="1"/>
          </p:cNvSpPr>
          <p:nvPr>
            <p:ph type="title"/>
          </p:nvPr>
        </p:nvSpPr>
        <p:spPr>
          <a:xfrm>
            <a:off x="493528" y="2583907"/>
            <a:ext cx="5123515" cy="2369093"/>
          </a:xfrm>
        </p:spPr>
        <p:txBody>
          <a:bodyPr vert="horz" lIns="91440" tIns="45720" rIns="91440" bIns="45720" rtlCol="0" anchor="b">
            <a:normAutofit/>
          </a:bodyPr>
          <a:lstStyle/>
          <a:p>
            <a:pPr algn="r"/>
            <a:r>
              <a:rPr lang="en-US" sz="4800"/>
              <a:t>Any Questions?</a:t>
            </a:r>
          </a:p>
        </p:txBody>
      </p:sp>
      <p:cxnSp>
        <p:nvCxnSpPr>
          <p:cNvPr id="53" name="Straight Connector 20">
            <a:extLst>
              <a:ext uri="{FF2B5EF4-FFF2-40B4-BE49-F238E27FC236}">
                <a16:creationId xmlns:a16="http://schemas.microsoft.com/office/drawing/2014/main" id="{D6329892-480C-49E2-BD6B-45E98C9537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54" name="Straight Connector 22">
            <a:extLst>
              <a:ext uri="{FF2B5EF4-FFF2-40B4-BE49-F238E27FC236}">
                <a16:creationId xmlns:a16="http://schemas.microsoft.com/office/drawing/2014/main" id="{27138EE9-D930-4AF5-8DCA-D506DFDDAC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5" name="Rectangle 23">
            <a:extLst>
              <a:ext uri="{FF2B5EF4-FFF2-40B4-BE49-F238E27FC236}">
                <a16:creationId xmlns:a16="http://schemas.microsoft.com/office/drawing/2014/main" id="{8B2A878B-CC9E-4401-8BAA-9D344B5AB8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6" name="Rectangle 25">
            <a:extLst>
              <a:ext uri="{FF2B5EF4-FFF2-40B4-BE49-F238E27FC236}">
                <a16:creationId xmlns:a16="http://schemas.microsoft.com/office/drawing/2014/main" id="{6DD53AF4-988B-41E6-AB9C-E5ADE7FCA8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7" name="Isosceles Triangle 24">
            <a:extLst>
              <a:ext uri="{FF2B5EF4-FFF2-40B4-BE49-F238E27FC236}">
                <a16:creationId xmlns:a16="http://schemas.microsoft.com/office/drawing/2014/main" id="{E3E2BE66-B731-4E8F-92AE-434C347FE9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58" name="Rectangle 27">
            <a:extLst>
              <a:ext uri="{FF2B5EF4-FFF2-40B4-BE49-F238E27FC236}">
                <a16:creationId xmlns:a16="http://schemas.microsoft.com/office/drawing/2014/main" id="{1C04AA99-545A-4E18-A307-9651263861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59" name="Rectangle 28">
            <a:extLst>
              <a:ext uri="{FF2B5EF4-FFF2-40B4-BE49-F238E27FC236}">
                <a16:creationId xmlns:a16="http://schemas.microsoft.com/office/drawing/2014/main" id="{D21765B3-48FB-47ED-AFBD-CE58344718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0" name="Rectangle 29">
            <a:extLst>
              <a:ext uri="{FF2B5EF4-FFF2-40B4-BE49-F238E27FC236}">
                <a16:creationId xmlns:a16="http://schemas.microsoft.com/office/drawing/2014/main" id="{9908EBEC-783D-4C0E-AE8E-165D6FAC6C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1" name="Isosceles Triangle 29">
            <a:extLst>
              <a:ext uri="{FF2B5EF4-FFF2-40B4-BE49-F238E27FC236}">
                <a16:creationId xmlns:a16="http://schemas.microsoft.com/office/drawing/2014/main" id="{D9A05D3D-E46B-44B4-BDFD-F9F117379C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24" name="Graphic 6" descr="Questions">
            <a:extLst>
              <a:ext uri="{FF2B5EF4-FFF2-40B4-BE49-F238E27FC236}">
                <a16:creationId xmlns:a16="http://schemas.microsoft.com/office/drawing/2014/main" id="{559123C5-95FC-4B7B-8714-B6040EBB77B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71356" y="-12093"/>
            <a:ext cx="3765692" cy="3765692"/>
          </a:xfrm>
          <a:prstGeom prst="rect">
            <a:avLst/>
          </a:prstGeom>
        </p:spPr>
      </p:pic>
    </p:spTree>
    <p:extLst>
      <p:ext uri="{BB962C8B-B14F-4D97-AF65-F5344CB8AC3E}">
        <p14:creationId xmlns:p14="http://schemas.microsoft.com/office/powerpoint/2010/main" val="1760304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7" name="Rectangle 4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itle 42">
            <a:extLst>
              <a:ext uri="{FF2B5EF4-FFF2-40B4-BE49-F238E27FC236}">
                <a16:creationId xmlns:a16="http://schemas.microsoft.com/office/drawing/2014/main" id="{D8E57E38-CAB8-4617-BD86-F0F384BE3780}"/>
              </a:ext>
            </a:extLst>
          </p:cNvPr>
          <p:cNvSpPr>
            <a:spLocks noGrp="1"/>
          </p:cNvSpPr>
          <p:nvPr>
            <p:ph type="title"/>
          </p:nvPr>
        </p:nvSpPr>
        <p:spPr>
          <a:xfrm>
            <a:off x="1043950" y="1179151"/>
            <a:ext cx="3300646" cy="4463889"/>
          </a:xfrm>
        </p:spPr>
        <p:txBody>
          <a:bodyPr anchor="ctr">
            <a:normAutofit/>
          </a:bodyPr>
          <a:lstStyle/>
          <a:p>
            <a:r>
              <a:rPr lang="en-US"/>
              <a:t>Brett </a:t>
            </a:r>
            <a:r>
              <a:rPr lang="en-US" err="1"/>
              <a:t>Bala</a:t>
            </a:r>
            <a:br>
              <a:rPr lang="en-US"/>
            </a:br>
            <a:r>
              <a:rPr lang="en-US" sz="2000"/>
              <a:t>CS Major</a:t>
            </a:r>
          </a:p>
        </p:txBody>
      </p:sp>
      <p:sp>
        <p:nvSpPr>
          <p:cNvPr id="49" name="Isosceles Triangle 5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54" name="Straight Connector 5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56" name="Isosceles Triangle 5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5" name="Graphic 5" descr="Computer with solid fill">
            <a:extLst>
              <a:ext uri="{FF2B5EF4-FFF2-40B4-BE49-F238E27FC236}">
                <a16:creationId xmlns:a16="http://schemas.microsoft.com/office/drawing/2014/main" id="{60A63CAA-F689-41AF-AD24-D504951AFA8E}"/>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6331749" y="1831430"/>
            <a:ext cx="3137940" cy="3156678"/>
          </a:xfrm>
        </p:spPr>
      </p:pic>
    </p:spTree>
    <p:extLst>
      <p:ext uri="{BB962C8B-B14F-4D97-AF65-F5344CB8AC3E}">
        <p14:creationId xmlns:p14="http://schemas.microsoft.com/office/powerpoint/2010/main" val="4014740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1" name="Picture 10" descr="A toy race car in a warehouse&#10;&#10;Description automatically generated with low confidence">
            <a:extLst>
              <a:ext uri="{FF2B5EF4-FFF2-40B4-BE49-F238E27FC236}">
                <a16:creationId xmlns:a16="http://schemas.microsoft.com/office/drawing/2014/main" id="{1B1D50D4-7E30-418A-8947-8D63253D11CE}"/>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10848" r="14491"/>
          <a:stretch/>
        </p:blipFill>
        <p:spPr>
          <a:xfrm>
            <a:off x="322048" y="-1"/>
            <a:ext cx="4551305" cy="3429000"/>
          </a:xfrm>
          <a:custGeom>
            <a:avLst/>
            <a:gdLst/>
            <a:ahLst/>
            <a:cxnLst/>
            <a:rect l="l" t="t" r="r" b="b"/>
            <a:pathLst>
              <a:path w="4551305" h="3429000">
                <a:moveTo>
                  <a:pt x="509916" y="0"/>
                </a:moveTo>
                <a:lnTo>
                  <a:pt x="4551305" y="0"/>
                </a:lnTo>
                <a:lnTo>
                  <a:pt x="4551305" y="1"/>
                </a:lnTo>
                <a:lnTo>
                  <a:pt x="3693885" y="1"/>
                </a:lnTo>
                <a:lnTo>
                  <a:pt x="3181696" y="3429000"/>
                </a:lnTo>
                <a:lnTo>
                  <a:pt x="0" y="3429000"/>
                </a:lnTo>
                <a:close/>
              </a:path>
            </a:pathLst>
          </a:custGeom>
        </p:spPr>
      </p:pic>
      <p:sp>
        <p:nvSpPr>
          <p:cNvPr id="2" name="Title 1">
            <a:extLst>
              <a:ext uri="{FF2B5EF4-FFF2-40B4-BE49-F238E27FC236}">
                <a16:creationId xmlns:a16="http://schemas.microsoft.com/office/drawing/2014/main" id="{37864CF8-9230-471F-BE0F-AD6EDDEFDCB3}"/>
              </a:ext>
            </a:extLst>
          </p:cNvPr>
          <p:cNvSpPr>
            <a:spLocks noGrp="1"/>
          </p:cNvSpPr>
          <p:nvPr>
            <p:ph type="title"/>
          </p:nvPr>
        </p:nvSpPr>
        <p:spPr>
          <a:xfrm>
            <a:off x="4159225" y="609600"/>
            <a:ext cx="5114776" cy="1320800"/>
          </a:xfrm>
        </p:spPr>
        <p:txBody>
          <a:bodyPr>
            <a:normAutofit/>
          </a:bodyPr>
          <a:lstStyle/>
          <a:p>
            <a:pPr>
              <a:lnSpc>
                <a:spcPct val="90000"/>
              </a:lnSpc>
            </a:pPr>
            <a:r>
              <a:rPr lang="en-US" sz="3100"/>
              <a:t>Last time, on Multi-Agent Path Finding</a:t>
            </a:r>
          </a:p>
        </p:txBody>
      </p:sp>
      <p:pic>
        <p:nvPicPr>
          <p:cNvPr id="13" name="Picture 12" descr="A picture containing car&#10;&#10;Description automatically generated">
            <a:extLst>
              <a:ext uri="{FF2B5EF4-FFF2-40B4-BE49-F238E27FC236}">
                <a16:creationId xmlns:a16="http://schemas.microsoft.com/office/drawing/2014/main" id="{2B274BCF-D96D-47B9-8664-269931D58146}"/>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4405" r="27185" b="2"/>
          <a:stretch/>
        </p:blipFill>
        <p:spPr>
          <a:xfrm>
            <a:off x="-10633" y="3428999"/>
            <a:ext cx="3514376" cy="3429001"/>
          </a:xfrm>
          <a:custGeom>
            <a:avLst/>
            <a:gdLst/>
            <a:ahLst/>
            <a:cxnLst/>
            <a:rect l="l" t="t" r="r" b="b"/>
            <a:pathLst>
              <a:path w="3514376" h="3429001">
                <a:moveTo>
                  <a:pt x="332680" y="0"/>
                </a:moveTo>
                <a:lnTo>
                  <a:pt x="3514376" y="0"/>
                </a:lnTo>
                <a:lnTo>
                  <a:pt x="3002186" y="3429001"/>
                </a:lnTo>
                <a:lnTo>
                  <a:pt x="0" y="3429001"/>
                </a:lnTo>
                <a:lnTo>
                  <a:pt x="0" y="2237155"/>
                </a:lnTo>
                <a:close/>
              </a:path>
            </a:pathLst>
          </a:custGeom>
        </p:spPr>
      </p:pic>
      <p:cxnSp>
        <p:nvCxnSpPr>
          <p:cNvPr id="18" name="Straight Connector 17">
            <a:extLst>
              <a:ext uri="{FF2B5EF4-FFF2-40B4-BE49-F238E27FC236}">
                <a16:creationId xmlns:a16="http://schemas.microsoft.com/office/drawing/2014/main" id="{D08C77F1-1F10-4A48-9A94-DE3C21DBB5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07162" y="3440034"/>
            <a:ext cx="32004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Isosceles Triangle 30">
            <a:extLst>
              <a:ext uri="{FF2B5EF4-FFF2-40B4-BE49-F238E27FC236}">
                <a16:creationId xmlns:a16="http://schemas.microsoft.com/office/drawing/2014/main" id="{FF56E908-9FB5-4EBD-979B-CA807634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96F6724-469D-4572-AAB3-62573F122AAC}"/>
              </a:ext>
            </a:extLst>
          </p:cNvPr>
          <p:cNvSpPr>
            <a:spLocks noGrp="1"/>
          </p:cNvSpPr>
          <p:nvPr>
            <p:ph idx="1"/>
          </p:nvPr>
        </p:nvSpPr>
        <p:spPr>
          <a:xfrm>
            <a:off x="4159225" y="2160589"/>
            <a:ext cx="5114776" cy="3880773"/>
          </a:xfrm>
        </p:spPr>
        <p:txBody>
          <a:bodyPr vert="horz" lIns="91440" tIns="45720" rIns="91440" bIns="45720" rtlCol="0" anchor="t">
            <a:normAutofit/>
          </a:bodyPr>
          <a:lstStyle/>
          <a:p>
            <a:r>
              <a:rPr lang="en-US"/>
              <a:t>Multi-Agent Path Finding is a method of having </a:t>
            </a:r>
            <a:r>
              <a:rPr lang="en-US" i="1"/>
              <a:t>n</a:t>
            </a:r>
            <a:r>
              <a:rPr lang="en-US"/>
              <a:t> unique agents traverse a map to reach their destination</a:t>
            </a:r>
          </a:p>
          <a:p>
            <a:r>
              <a:rPr lang="en-US"/>
              <a:t>The agents cannot occupy the any space at the same time, and there are a number of conflicts that may need to be avoided</a:t>
            </a:r>
          </a:p>
          <a:p>
            <a:r>
              <a:rPr lang="en-US"/>
              <a:t>MAPF works as an extension of previous pathfinding algorithms, such as Dijkstra or A*.</a:t>
            </a:r>
          </a:p>
        </p:txBody>
      </p:sp>
      <p:pic>
        <p:nvPicPr>
          <p:cNvPr id="16" name="Picture 15" descr="Diagram&#10;&#10;Description automatically generated with medium confidence">
            <a:extLst>
              <a:ext uri="{FF2B5EF4-FFF2-40B4-BE49-F238E27FC236}">
                <a16:creationId xmlns:a16="http://schemas.microsoft.com/office/drawing/2014/main" id="{C9FBC231-41A6-4A5A-8487-BB87C928D4D2}"/>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9080240" y="4029269"/>
            <a:ext cx="2620347" cy="2620347"/>
          </a:xfrm>
          <a:prstGeom prst="rect">
            <a:avLst/>
          </a:prstGeom>
        </p:spPr>
      </p:pic>
    </p:spTree>
    <p:extLst>
      <p:ext uri="{BB962C8B-B14F-4D97-AF65-F5344CB8AC3E}">
        <p14:creationId xmlns:p14="http://schemas.microsoft.com/office/powerpoint/2010/main" val="1706262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4D16F1A-5D78-4402-81FF-31A98AFD6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58C24-BE77-48E2-8705-58118DD782D2}"/>
              </a:ext>
            </a:extLst>
          </p:cNvPr>
          <p:cNvSpPr>
            <a:spLocks noGrp="1"/>
          </p:cNvSpPr>
          <p:nvPr>
            <p:ph type="title"/>
          </p:nvPr>
        </p:nvSpPr>
        <p:spPr>
          <a:xfrm>
            <a:off x="1286933" y="609600"/>
            <a:ext cx="10197494" cy="1099457"/>
          </a:xfrm>
        </p:spPr>
        <p:txBody>
          <a:bodyPr>
            <a:normAutofit/>
          </a:bodyPr>
          <a:lstStyle/>
          <a:p>
            <a:r>
              <a:rPr lang="en-US"/>
              <a:t>Evaluations of MAPF</a:t>
            </a:r>
          </a:p>
        </p:txBody>
      </p:sp>
      <p:sp>
        <p:nvSpPr>
          <p:cNvPr id="11" name="Isosceles Triangle 10">
            <a:extLst>
              <a:ext uri="{FF2B5EF4-FFF2-40B4-BE49-F238E27FC236}">
                <a16:creationId xmlns:a16="http://schemas.microsoft.com/office/drawing/2014/main" id="{1B2FB7F0-6A45-43E8-88A7-48E46E6D48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Isosceles Triangle 12">
            <a:extLst>
              <a:ext uri="{FF2B5EF4-FFF2-40B4-BE49-F238E27FC236}">
                <a16:creationId xmlns:a16="http://schemas.microsoft.com/office/drawing/2014/main" id="{6BA9C607-662B-4FBB-A3F3-CF593AD73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B5366001-6022-407B-BD82-0CC66E25F950}"/>
              </a:ext>
            </a:extLst>
          </p:cNvPr>
          <p:cNvGraphicFramePr>
            <a:graphicFrameLocks noGrp="1"/>
          </p:cNvGraphicFramePr>
          <p:nvPr>
            <p:ph idx="1"/>
            <p:extLst>
              <p:ext uri="{D42A27DB-BD31-4B8C-83A1-F6EECF244321}">
                <p14:modId xmlns:p14="http://schemas.microsoft.com/office/powerpoint/2010/main" val="685566463"/>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236524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C3F3E-8021-4758-BEFC-A4F353DFAA83}"/>
              </a:ext>
            </a:extLst>
          </p:cNvPr>
          <p:cNvSpPr>
            <a:spLocks noGrp="1"/>
          </p:cNvSpPr>
          <p:nvPr>
            <p:ph type="title"/>
          </p:nvPr>
        </p:nvSpPr>
        <p:spPr>
          <a:xfrm>
            <a:off x="4349123" y="609600"/>
            <a:ext cx="4924878" cy="1320800"/>
          </a:xfrm>
        </p:spPr>
        <p:txBody>
          <a:bodyPr anchor="ctr">
            <a:normAutofit/>
          </a:bodyPr>
          <a:lstStyle/>
          <a:p>
            <a:r>
              <a:rPr lang="en-US"/>
              <a:t>Our Implementation</a:t>
            </a:r>
          </a:p>
        </p:txBody>
      </p:sp>
      <p:pic>
        <p:nvPicPr>
          <p:cNvPr id="7" name="Graphic 6" descr="Puzzle">
            <a:extLst>
              <a:ext uri="{FF2B5EF4-FFF2-40B4-BE49-F238E27FC236}">
                <a16:creationId xmlns:a16="http://schemas.microsoft.com/office/drawing/2014/main" id="{399462FA-B4BA-4634-8852-02CBCB727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9814" y="1726627"/>
            <a:ext cx="3251701" cy="3251701"/>
          </a:xfrm>
          <a:prstGeom prst="rect">
            <a:avLst/>
          </a:prstGeom>
        </p:spPr>
      </p:pic>
      <p:sp>
        <p:nvSpPr>
          <p:cNvPr id="3" name="Content Placeholder 2">
            <a:extLst>
              <a:ext uri="{FF2B5EF4-FFF2-40B4-BE49-F238E27FC236}">
                <a16:creationId xmlns:a16="http://schemas.microsoft.com/office/drawing/2014/main" id="{0CBB806B-4F1A-4A50-847B-B64A75789D8B}"/>
              </a:ext>
            </a:extLst>
          </p:cNvPr>
          <p:cNvSpPr>
            <a:spLocks noGrp="1"/>
          </p:cNvSpPr>
          <p:nvPr>
            <p:ph idx="1"/>
          </p:nvPr>
        </p:nvSpPr>
        <p:spPr>
          <a:xfrm>
            <a:off x="4349123" y="2160590"/>
            <a:ext cx="4921876" cy="3739698"/>
          </a:xfrm>
        </p:spPr>
        <p:txBody>
          <a:bodyPr vert="horz" lIns="91440" tIns="45720" rIns="91440" bIns="45720" rtlCol="0">
            <a:normAutofit/>
          </a:bodyPr>
          <a:lstStyle/>
          <a:p>
            <a:r>
              <a:rPr lang="en-US"/>
              <a:t>Our implementation involved making a program that would both randomly generate and solve a 'sliding block puzzle' of </a:t>
            </a:r>
            <a:r>
              <a:rPr lang="en-US" i="1"/>
              <a:t>n </a:t>
            </a:r>
            <a:r>
              <a:rPr lang="en-US"/>
              <a:t>x </a:t>
            </a:r>
            <a:r>
              <a:rPr lang="en-US" i="1"/>
              <a:t>n </a:t>
            </a:r>
            <a:r>
              <a:rPr lang="en-US"/>
              <a:t>size. </a:t>
            </a:r>
          </a:p>
          <a:p>
            <a:r>
              <a:rPr lang="en-US"/>
              <a:t>Each individual piece of the block puzzle is considered a unique agent.</a:t>
            </a:r>
          </a:p>
          <a:p>
            <a:r>
              <a:rPr lang="en-US"/>
              <a:t>Our evaluation of the efficiency was a combination of the </a:t>
            </a:r>
            <a:r>
              <a:rPr lang="en-US" err="1"/>
              <a:t>makespan</a:t>
            </a:r>
            <a:r>
              <a:rPr lang="en-US"/>
              <a:t> of the board and the time it took to process the correct result.</a:t>
            </a:r>
          </a:p>
        </p:txBody>
      </p:sp>
    </p:spTree>
    <p:extLst>
      <p:ext uri="{BB962C8B-B14F-4D97-AF65-F5344CB8AC3E}">
        <p14:creationId xmlns:p14="http://schemas.microsoft.com/office/powerpoint/2010/main" val="3102616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FEBA7-3239-4198-8923-44EDCC20B6FE}"/>
              </a:ext>
            </a:extLst>
          </p:cNvPr>
          <p:cNvSpPr>
            <a:spLocks noGrp="1"/>
          </p:cNvSpPr>
          <p:nvPr>
            <p:ph type="title"/>
          </p:nvPr>
        </p:nvSpPr>
        <p:spPr/>
        <p:txBody>
          <a:bodyPr/>
          <a:lstStyle/>
          <a:p>
            <a:r>
              <a:rPr lang="en-US"/>
              <a:t>Structure of a Sliding Block Puzzle</a:t>
            </a:r>
          </a:p>
        </p:txBody>
      </p:sp>
      <p:sp>
        <p:nvSpPr>
          <p:cNvPr id="3" name="Content Placeholder 2">
            <a:extLst>
              <a:ext uri="{FF2B5EF4-FFF2-40B4-BE49-F238E27FC236}">
                <a16:creationId xmlns:a16="http://schemas.microsoft.com/office/drawing/2014/main" id="{9C5B77B4-A286-49FB-BE43-9FB0B285A296}"/>
              </a:ext>
            </a:extLst>
          </p:cNvPr>
          <p:cNvSpPr>
            <a:spLocks noGrp="1"/>
          </p:cNvSpPr>
          <p:nvPr>
            <p:ph idx="1"/>
          </p:nvPr>
        </p:nvSpPr>
        <p:spPr>
          <a:xfrm>
            <a:off x="677334" y="2160589"/>
            <a:ext cx="8596668" cy="1893477"/>
          </a:xfrm>
        </p:spPr>
        <p:txBody>
          <a:bodyPr vert="horz" lIns="91440" tIns="45720" rIns="91440" bIns="45720" rtlCol="0" anchor="t">
            <a:normAutofit/>
          </a:bodyPr>
          <a:lstStyle/>
          <a:p>
            <a:r>
              <a:rPr lang="en-US"/>
              <a:t>When generating a sliding block puzzle, there are two ways to make sure it is solvable:</a:t>
            </a:r>
          </a:p>
          <a:p>
            <a:pPr lvl="1"/>
            <a:r>
              <a:rPr lang="en-US"/>
              <a:t>Start the board in a solved state, then make a large amount of 'legal' moves to generate a seemingly random board.</a:t>
            </a:r>
          </a:p>
          <a:p>
            <a:pPr lvl="1"/>
            <a:r>
              <a:rPr lang="en-US"/>
              <a:t>Start the board by randomly generating the order at the beginning. This can lead to unsolvable boards if the rules of inversions are not taken into consideration.</a:t>
            </a:r>
          </a:p>
          <a:p>
            <a:pPr marL="457200" lvl="1" indent="0">
              <a:buNone/>
            </a:pPr>
            <a:endParaRPr lang="en-US"/>
          </a:p>
        </p:txBody>
      </p:sp>
      <p:sp>
        <p:nvSpPr>
          <p:cNvPr id="10" name="Content Placeholder 2">
            <a:extLst>
              <a:ext uri="{FF2B5EF4-FFF2-40B4-BE49-F238E27FC236}">
                <a16:creationId xmlns:a16="http://schemas.microsoft.com/office/drawing/2014/main" id="{CB65F50C-E6CE-4DC1-818A-98607DACA8C8}"/>
              </a:ext>
            </a:extLst>
          </p:cNvPr>
          <p:cNvSpPr txBox="1">
            <a:spLocks/>
          </p:cNvSpPr>
          <p:nvPr/>
        </p:nvSpPr>
        <p:spPr>
          <a:xfrm>
            <a:off x="677334" y="4117405"/>
            <a:ext cx="8596668" cy="1893477"/>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An inversion is when, to reach a solved state, two numbers will have to invert their positions. For example, the board on the right has an inversion count of 10.</a:t>
            </a:r>
          </a:p>
          <a:p>
            <a:pPr marL="457200" lvl="1" indent="0">
              <a:buFont typeface="Wingdings 3" charset="2"/>
              <a:buNone/>
            </a:pPr>
            <a:endParaRPr lang="en-US"/>
          </a:p>
        </p:txBody>
      </p:sp>
      <p:pic>
        <p:nvPicPr>
          <p:cNvPr id="4" name="Picture 4">
            <a:extLst>
              <a:ext uri="{FF2B5EF4-FFF2-40B4-BE49-F238E27FC236}">
                <a16:creationId xmlns:a16="http://schemas.microsoft.com/office/drawing/2014/main" id="{94B60183-D992-45DB-B4A2-4B3C02A884A0}"/>
              </a:ext>
            </a:extLst>
          </p:cNvPr>
          <p:cNvPicPr>
            <a:picLocks noChangeAspect="1"/>
          </p:cNvPicPr>
          <p:nvPr/>
        </p:nvPicPr>
        <p:blipFill>
          <a:blip r:embed="rId3"/>
          <a:stretch>
            <a:fillRect/>
          </a:stretch>
        </p:blipFill>
        <p:spPr>
          <a:xfrm>
            <a:off x="9689268" y="2543174"/>
            <a:ext cx="1745105" cy="2408732"/>
          </a:xfrm>
          <a:prstGeom prst="rect">
            <a:avLst/>
          </a:prstGeom>
        </p:spPr>
      </p:pic>
    </p:spTree>
    <p:extLst>
      <p:ext uri="{BB962C8B-B14F-4D97-AF65-F5344CB8AC3E}">
        <p14:creationId xmlns:p14="http://schemas.microsoft.com/office/powerpoint/2010/main" val="1426022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70D74-67F1-4C79-839A-A53305BC8D63}"/>
              </a:ext>
            </a:extLst>
          </p:cNvPr>
          <p:cNvSpPr>
            <a:spLocks noGrp="1"/>
          </p:cNvSpPr>
          <p:nvPr>
            <p:ph type="title"/>
          </p:nvPr>
        </p:nvSpPr>
        <p:spPr/>
        <p:txBody>
          <a:bodyPr/>
          <a:lstStyle/>
          <a:p>
            <a:r>
              <a:rPr lang="en-US"/>
              <a:t>Rules of Inversions</a:t>
            </a:r>
          </a:p>
        </p:txBody>
      </p:sp>
      <p:sp>
        <p:nvSpPr>
          <p:cNvPr id="3" name="Content Placeholder 2">
            <a:extLst>
              <a:ext uri="{FF2B5EF4-FFF2-40B4-BE49-F238E27FC236}">
                <a16:creationId xmlns:a16="http://schemas.microsoft.com/office/drawing/2014/main" id="{CFBB4D15-80DF-4A7E-90D6-3D66670FCCB4}"/>
              </a:ext>
            </a:extLst>
          </p:cNvPr>
          <p:cNvSpPr>
            <a:spLocks noGrp="1"/>
          </p:cNvSpPr>
          <p:nvPr>
            <p:ph idx="1"/>
          </p:nvPr>
        </p:nvSpPr>
        <p:spPr>
          <a:xfrm>
            <a:off x="677334" y="2160589"/>
            <a:ext cx="8596668" cy="1503333"/>
          </a:xfrm>
        </p:spPr>
        <p:txBody>
          <a:bodyPr vert="horz" lIns="91440" tIns="45720" rIns="91440" bIns="45720" rtlCol="0" anchor="t">
            <a:normAutofit/>
          </a:bodyPr>
          <a:lstStyle/>
          <a:p>
            <a:r>
              <a:rPr lang="en-US"/>
              <a:t>Three factors determine whether a board is solvable or not</a:t>
            </a:r>
          </a:p>
          <a:p>
            <a:pPr lvl="1"/>
            <a:r>
              <a:rPr lang="en-US"/>
              <a:t>Whether the size (n) is odd or even</a:t>
            </a:r>
          </a:p>
          <a:p>
            <a:pPr lvl="1"/>
            <a:r>
              <a:rPr lang="en-US"/>
              <a:t>The number of inversions</a:t>
            </a:r>
          </a:p>
          <a:p>
            <a:pPr lvl="1"/>
            <a:r>
              <a:rPr lang="en-US"/>
              <a:t>The location of the blank </a:t>
            </a:r>
          </a:p>
          <a:p>
            <a:pPr marL="457200" lvl="1" indent="0">
              <a:buNone/>
            </a:pPr>
            <a:endParaRPr lang="en-US"/>
          </a:p>
        </p:txBody>
      </p:sp>
      <p:sp>
        <p:nvSpPr>
          <p:cNvPr id="5" name="Content Placeholder 2">
            <a:extLst>
              <a:ext uri="{FF2B5EF4-FFF2-40B4-BE49-F238E27FC236}">
                <a16:creationId xmlns:a16="http://schemas.microsoft.com/office/drawing/2014/main" id="{6FACAE8F-49DF-4E35-8B8B-5ADEAE7304B6}"/>
              </a:ext>
            </a:extLst>
          </p:cNvPr>
          <p:cNvSpPr txBox="1">
            <a:spLocks/>
          </p:cNvSpPr>
          <p:nvPr/>
        </p:nvSpPr>
        <p:spPr>
          <a:xfrm>
            <a:off x="677334" y="3934525"/>
            <a:ext cx="8596668" cy="1893477"/>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If n is odd: the number of inversions must be even</a:t>
            </a:r>
          </a:p>
          <a:p>
            <a:r>
              <a:rPr lang="en-US"/>
              <a:t>If n is even: </a:t>
            </a:r>
          </a:p>
          <a:p>
            <a:pPr lvl="1"/>
            <a:r>
              <a:rPr lang="en-US"/>
              <a:t>The blank is on an even row (counting from the bottom) and the number of inversions are odd</a:t>
            </a:r>
          </a:p>
          <a:p>
            <a:pPr lvl="1"/>
            <a:r>
              <a:rPr lang="en-US"/>
              <a:t>The blank is on an odd row, and the number of inversions is even</a:t>
            </a:r>
          </a:p>
          <a:p>
            <a:pPr marL="457200" lvl="1" indent="0">
              <a:buNone/>
            </a:pPr>
            <a:endParaRPr lang="en-US"/>
          </a:p>
        </p:txBody>
      </p:sp>
      <p:sp>
        <p:nvSpPr>
          <p:cNvPr id="7" name="Content Placeholder 2">
            <a:extLst>
              <a:ext uri="{FF2B5EF4-FFF2-40B4-BE49-F238E27FC236}">
                <a16:creationId xmlns:a16="http://schemas.microsoft.com/office/drawing/2014/main" id="{45A96B16-23CB-4D40-A839-A38D2121A214}"/>
              </a:ext>
            </a:extLst>
          </p:cNvPr>
          <p:cNvSpPr txBox="1">
            <a:spLocks/>
          </p:cNvSpPr>
          <p:nvPr/>
        </p:nvSpPr>
        <p:spPr>
          <a:xfrm>
            <a:off x="616374" y="5830381"/>
            <a:ext cx="8596668" cy="1893477"/>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For any other cases, the puzzle is not solvable.</a:t>
            </a:r>
          </a:p>
          <a:p>
            <a:pPr marL="457200" lvl="1" indent="0">
              <a:buFont typeface="Wingdings 3" charset="2"/>
              <a:buNone/>
            </a:pPr>
            <a:endParaRPr lang="en-US"/>
          </a:p>
        </p:txBody>
      </p:sp>
    </p:spTree>
    <p:extLst>
      <p:ext uri="{BB962C8B-B14F-4D97-AF65-F5344CB8AC3E}">
        <p14:creationId xmlns:p14="http://schemas.microsoft.com/office/powerpoint/2010/main" val="2475353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0BF35CA-8AA0-428F-ABED-5B77A6C391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FA4A156A-791B-4BD9-8452-A798A15D22C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7652CB1-59D3-4DAB-AD45-8DFB738958E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83539C1B-883E-4130-95FA-2A6FD3E49A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244CEE5F-144C-437F-9472-22EE3E3D1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0621BB31-AA71-4E9B-8854-3C62F162FE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5336141D-E3C6-4E7B-8923-B31C3E16F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F113BE6F-9D13-4E70-B7AB-C8CC2546AD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FBEB82C3-C636-4A90-B9A5-905EC38E0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646B4C4A-5A81-43CF-93ED-5FA59D5BE7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Isosceles Triangle 19">
              <a:extLst>
                <a:ext uri="{FF2B5EF4-FFF2-40B4-BE49-F238E27FC236}">
                  <a16:creationId xmlns:a16="http://schemas.microsoft.com/office/drawing/2014/main" id="{C3715C1A-EBA1-41A6-AC20-D6A7C48717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8B32CB7E-50CA-45EF-940E-FD888FF818AF}"/>
              </a:ext>
            </a:extLst>
          </p:cNvPr>
          <p:cNvSpPr>
            <a:spLocks noGrp="1"/>
          </p:cNvSpPr>
          <p:nvPr>
            <p:ph type="title"/>
          </p:nvPr>
        </p:nvSpPr>
        <p:spPr>
          <a:xfrm>
            <a:off x="4980583" y="1552625"/>
            <a:ext cx="4299666" cy="3249131"/>
          </a:xfrm>
        </p:spPr>
        <p:txBody>
          <a:bodyPr vert="horz" lIns="91440" tIns="45720" rIns="91440" bIns="45720" rtlCol="0" anchor="b">
            <a:normAutofit/>
          </a:bodyPr>
          <a:lstStyle/>
          <a:p>
            <a:pPr>
              <a:lnSpc>
                <a:spcPct val="90000"/>
              </a:lnSpc>
            </a:pPr>
            <a:r>
              <a:rPr lang="en-US" sz="5400"/>
              <a:t>Solving the Sliding Puzzle</a:t>
            </a:r>
          </a:p>
        </p:txBody>
      </p:sp>
      <p:sp>
        <p:nvSpPr>
          <p:cNvPr id="38" name="Isosceles Triangle 21">
            <a:extLst>
              <a:ext uri="{FF2B5EF4-FFF2-40B4-BE49-F238E27FC236}">
                <a16:creationId xmlns:a16="http://schemas.microsoft.com/office/drawing/2014/main" id="{03D271DD-C9EA-4985-BA0C-037A88FA30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39" name="Graphic 6" descr="Relationship">
            <a:extLst>
              <a:ext uri="{FF2B5EF4-FFF2-40B4-BE49-F238E27FC236}">
                <a16:creationId xmlns:a16="http://schemas.microsoft.com/office/drawing/2014/main" id="{C1BA81AA-B581-440F-974F-B08C812CDD2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8604" y="1550139"/>
            <a:ext cx="3765692" cy="3765692"/>
          </a:xfrm>
          <a:prstGeom prst="rect">
            <a:avLst/>
          </a:prstGeom>
        </p:spPr>
      </p:pic>
    </p:spTree>
    <p:extLst>
      <p:ext uri="{BB962C8B-B14F-4D97-AF65-F5344CB8AC3E}">
        <p14:creationId xmlns:p14="http://schemas.microsoft.com/office/powerpoint/2010/main" val="4041063251"/>
      </p:ext>
    </p:extLst>
  </p:cSld>
  <p:clrMapOvr>
    <a:masterClrMapping/>
  </p:clrMapOvr>
</p:sld>
</file>

<file path=ppt/theme/theme1.xml><?xml version="1.0" encoding="utf-8"?>
<a:theme xmlns:a="http://schemas.openxmlformats.org/drawingml/2006/main" name="Face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39051DF5C04AB4F8E807F1A5B6D9A43" ma:contentTypeVersion="5" ma:contentTypeDescription="Create a new document." ma:contentTypeScope="" ma:versionID="6bc5a53060570a1a03a3a724ae131444">
  <xsd:schema xmlns:xsd="http://www.w3.org/2001/XMLSchema" xmlns:xs="http://www.w3.org/2001/XMLSchema" xmlns:p="http://schemas.microsoft.com/office/2006/metadata/properties" xmlns:ns3="a1ce621c-4283-49bf-aace-c18f5afe2a61" xmlns:ns4="0fd004ab-272e-47c2-9dc6-02b7b832d85a" targetNamespace="http://schemas.microsoft.com/office/2006/metadata/properties" ma:root="true" ma:fieldsID="030deb287cba3650d51cdabcdbfaf552" ns3:_="" ns4:_="">
    <xsd:import namespace="a1ce621c-4283-49bf-aace-c18f5afe2a61"/>
    <xsd:import namespace="0fd004ab-272e-47c2-9dc6-02b7b832d85a"/>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ce621c-4283-49bf-aace-c18f5afe2a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fd004ab-272e-47c2-9dc6-02b7b832d85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E8C63A-4744-4DE4-BB49-0FF0B5375C60}">
  <ds:schemaRefs>
    <ds:schemaRef ds:uri="http://schemas.microsoft.com/sharepoint/v3/contenttype/forms"/>
  </ds:schemaRefs>
</ds:datastoreItem>
</file>

<file path=customXml/itemProps2.xml><?xml version="1.0" encoding="utf-8"?>
<ds:datastoreItem xmlns:ds="http://schemas.openxmlformats.org/officeDocument/2006/customXml" ds:itemID="{0C2E8F24-7995-42E9-BADF-667E76C5143D}">
  <ds:schemaRefs>
    <ds:schemaRef ds:uri="0fd004ab-272e-47c2-9dc6-02b7b832d85a"/>
    <ds:schemaRef ds:uri="a1ce621c-4283-49bf-aace-c18f5afe2a6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50072C5-DDE0-4258-BA7A-4D4B80DFA632}">
  <ds:schemaRefs>
    <ds:schemaRef ds:uri="a1ce621c-4283-49bf-aace-c18f5afe2a61"/>
    <ds:schemaRef ds:uri="http://purl.org/dc/elements/1.1/"/>
    <ds:schemaRef ds:uri="http://purl.org/dc/terms/"/>
    <ds:schemaRef ds:uri="0fd004ab-272e-47c2-9dc6-02b7b832d85a"/>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P-Talk</Template>
  <TotalTime>0</TotalTime>
  <Words>1867</Words>
  <Application>Microsoft Office PowerPoint</Application>
  <PresentationFormat>Widescreen</PresentationFormat>
  <Paragraphs>123</Paragraphs>
  <Slides>28</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Cambria Math</vt:lpstr>
      <vt:lpstr>Trebuchet MS</vt:lpstr>
      <vt:lpstr>Wingdings 3</vt:lpstr>
      <vt:lpstr>Facet</vt:lpstr>
      <vt:lpstr>Multi-Agent  Path Finding Implementation: Sliding Puzzle</vt:lpstr>
      <vt:lpstr>PowerPoint Presentation</vt:lpstr>
      <vt:lpstr>Brett Bala CS Major</vt:lpstr>
      <vt:lpstr>Last time, on Multi-Agent Path Finding</vt:lpstr>
      <vt:lpstr>Evaluations of MAPF</vt:lpstr>
      <vt:lpstr>Our Implementation</vt:lpstr>
      <vt:lpstr>Structure of a Sliding Block Puzzle</vt:lpstr>
      <vt:lpstr>Rules of Inversions</vt:lpstr>
      <vt:lpstr>Solving the Sliding Puzzle</vt:lpstr>
      <vt:lpstr>The First Thought Process</vt:lpstr>
      <vt:lpstr>Divide and Conquer the Board</vt:lpstr>
      <vt:lpstr>Improving Further</vt:lpstr>
      <vt:lpstr>Optimizing Searching</vt:lpstr>
      <vt:lpstr>Optimizing: Avoiding Repeat Moves</vt:lpstr>
      <vt:lpstr>Optimizing: More Frequent, Lower Depth Searches</vt:lpstr>
      <vt:lpstr>Optimizing: Finalizing Efficiencies</vt:lpstr>
      <vt:lpstr>More on Board Design</vt:lpstr>
      <vt:lpstr>Board Design: Cloning</vt:lpstr>
      <vt:lpstr>Board Design: Parent Boards</vt:lpstr>
      <vt:lpstr>Difficulties and Potential Improvements</vt:lpstr>
      <vt:lpstr>Time Constraints</vt:lpstr>
      <vt:lpstr>Code Inefficiency</vt:lpstr>
      <vt:lpstr>Two Blank Implementation</vt:lpstr>
      <vt:lpstr>Two Blanks: More Possibilities</vt:lpstr>
      <vt:lpstr>Two Blanks: Better Pruning</vt:lpstr>
      <vt:lpstr>Group Takeaways</vt:lpstr>
      <vt:lpstr>References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In-depth Analysis of Multi-Agent Path Finding Algorithms</dc:title>
  <dc:creator>Kirtdeep Narain</dc:creator>
  <cp:keywords/>
  <cp:lastModifiedBy>Kirtdeep Narain</cp:lastModifiedBy>
  <cp:revision>1</cp:revision>
  <dcterms:created xsi:type="dcterms:W3CDTF">2021-05-02T21:51:55Z</dcterms:created>
  <dcterms:modified xsi:type="dcterms:W3CDTF">2021-05-03T01:07:32Z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0x010100739051DF5C04AB4F8E807F1A5B6D9A43</vt:lpwstr>
  </property>
</Properties>
</file>